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Lexend SemiBold"/>
      <p:regular r:id="rId17"/>
      <p:bold r:id="rId18"/>
    </p:embeddedFont>
    <p:embeddedFont>
      <p:font typeface="Inter SemiBold"/>
      <p:regular r:id="rId19"/>
      <p:bold r:id="rId20"/>
      <p:italic r:id="rId21"/>
      <p:boldItalic r:id="rId22"/>
    </p:embeddedFont>
    <p:embeddedFont>
      <p:font typeface="Inter Light"/>
      <p:regular r:id="rId23"/>
      <p:bold r:id="rId24"/>
      <p:italic r:id="rId25"/>
      <p:boldItalic r:id="rId26"/>
    </p:embeddedFont>
    <p:embeddedFont>
      <p:font typeface="Inter"/>
      <p:regular r:id="rId27"/>
      <p:bold r:id="rId28"/>
      <p:italic r:id="rId29"/>
      <p:boldItalic r:id="rId30"/>
    </p:embeddedFont>
    <p:embeddedFont>
      <p:font typeface="Inter ExtraBold"/>
      <p:bold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SemiBold-bold.fntdata"/><Relationship Id="rId22" Type="http://schemas.openxmlformats.org/officeDocument/2006/relationships/font" Target="fonts/InterSemiBold-boldItalic.fntdata"/><Relationship Id="rId21" Type="http://schemas.openxmlformats.org/officeDocument/2006/relationships/font" Target="fonts/InterSemiBold-italic.fntdata"/><Relationship Id="rId24" Type="http://schemas.openxmlformats.org/officeDocument/2006/relationships/font" Target="fonts/InterLight-bold.fntdata"/><Relationship Id="rId23" Type="http://schemas.openxmlformats.org/officeDocument/2006/relationships/font" Target="fonts/Inter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Light-boldItalic.fntdata"/><Relationship Id="rId25" Type="http://schemas.openxmlformats.org/officeDocument/2006/relationships/font" Target="fonts/InterLight-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ExtraBold-bold.fntdata"/><Relationship Id="rId30" Type="http://schemas.openxmlformats.org/officeDocument/2006/relationships/font" Target="fonts/Inter-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InterExtraBold-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LexendSemiBold-regular.fntdata"/><Relationship Id="rId16" Type="http://schemas.openxmlformats.org/officeDocument/2006/relationships/slide" Target="slides/slide11.xml"/><Relationship Id="rId19" Type="http://schemas.openxmlformats.org/officeDocument/2006/relationships/font" Target="fonts/InterSemiBold-regular.fntdata"/><Relationship Id="rId18" Type="http://schemas.openxmlformats.org/officeDocument/2006/relationships/font" Target="fonts/LexendSemiBold-bold.fntdata"/></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22ed242b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22ed242b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22ed242b6b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22ed242b6b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22ed242b6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22ed242b6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22ed242b6b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22ed242b6b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22ed242b6b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22ed242b6b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22ed242b6b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22ed242b6b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17 and Step 19 are the steps immediately after the update </a:t>
            </a:r>
            <a:r>
              <a:rPr lang="en"/>
              <a:t>funnel</a:t>
            </a:r>
            <a:r>
              <a:rPr lang="en"/>
              <a:t> which shows significant drop in conversion indicating immediate attention.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22ed242b6b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22ed242b6b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D1D1D"/>
                </a:solidFill>
                <a:latin typeface="Times New Roman"/>
                <a:ea typeface="Times New Roman"/>
                <a:cs typeface="Times New Roman"/>
                <a:sym typeface="Times New Roman"/>
              </a:rPr>
              <a:t>Immowelt: </a:t>
            </a:r>
            <a:r>
              <a:rPr lang="en">
                <a:solidFill>
                  <a:srgbClr val="1D1D1D"/>
                </a:solidFill>
                <a:latin typeface="Times New Roman"/>
                <a:ea typeface="Times New Roman"/>
                <a:cs typeface="Times New Roman"/>
                <a:sym typeface="Times New Roman"/>
              </a:rPr>
              <a:t>Step 12(flat sell timeframe)- I am assuming that here the users are only flat users so the no.of users are less in this step. The previous step was combination of flat and house sellers.</a:t>
            </a:r>
            <a:endParaRPr>
              <a:solidFill>
                <a:srgbClr val="1D1D1D"/>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rgbClr val="1D1D1D"/>
                </a:solidFill>
                <a:latin typeface="Times New Roman"/>
                <a:ea typeface="Times New Roman"/>
                <a:cs typeface="Times New Roman"/>
                <a:sym typeface="Times New Roman"/>
              </a:rPr>
              <a:t>If we can </a:t>
            </a:r>
            <a:r>
              <a:rPr lang="en">
                <a:solidFill>
                  <a:schemeClr val="dk1"/>
                </a:solidFill>
                <a:latin typeface="Times New Roman"/>
                <a:ea typeface="Times New Roman"/>
                <a:cs typeface="Times New Roman"/>
                <a:sym typeface="Times New Roman"/>
              </a:rPr>
              <a:t>implement separate tracking for flat and house sellers then we can identify and address attrition rates specific to each group.</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At the moment MA has the best funnel conversion however the conversion at Step2 can be improved by redesigning the design of the webpage at the Step2 for eg changing wording, layout, or adding a progress bar etc to make it more appealing to users and hence increase user retention.</a:t>
            </a:r>
            <a:endParaRPr>
              <a:solidFill>
                <a:srgbClr val="1D1D1D"/>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22ed242b6b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322ed242b6b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1D1D1D"/>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22ed242b6b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322ed242b6b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22ed242b6b_0_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22ed242b6b_0_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22ed242b6b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322ed242b6b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 name="Google Shape;13;p2"/>
          <p:cNvSpPr/>
          <p:nvPr>
            <p:ph idx="3" type="pic"/>
          </p:nvPr>
        </p:nvSpPr>
        <p:spPr>
          <a:xfrm>
            <a:off x="5039775" y="196800"/>
            <a:ext cx="3905400" cy="4749900"/>
          </a:xfrm>
          <a:prstGeom prst="roundRect">
            <a:avLst>
              <a:gd fmla="val 2053" name="adj"/>
            </a:avLst>
          </a:prstGeom>
          <a:noFill/>
          <a:ln>
            <a:noFill/>
          </a:ln>
        </p:spPr>
      </p:sp>
      <p:sp>
        <p:nvSpPr>
          <p:cNvPr id="14" name="Google Shape;14;p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r>
              <a:rPr lang="en" sz="700">
                <a:solidFill>
                  <a:schemeClr val="lt2"/>
                </a:solidFill>
                <a:latin typeface="Inter"/>
                <a:ea typeface="Inter"/>
                <a:cs typeface="Inter"/>
                <a:sym typeface="Inter"/>
              </a:rPr>
              <a:t>©</a:t>
            </a:r>
            <a:endParaRPr sz="700">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97" name="Shape 97"/>
        <p:cNvGrpSpPr/>
        <p:nvPr/>
      </p:nvGrpSpPr>
      <p:grpSpPr>
        <a:xfrm>
          <a:off x="0" y="0"/>
          <a:ext cx="0" cy="0"/>
          <a:chOff x="0" y="0"/>
          <a:chExt cx="0" cy="0"/>
        </a:xfrm>
      </p:grpSpPr>
      <p:sp>
        <p:nvSpPr>
          <p:cNvPr id="98" name="Google Shape;98;p11"/>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99" name="Google Shape;99;p1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00" name="Google Shape;100;p11"/>
          <p:cNvSpPr txBox="1"/>
          <p:nvPr>
            <p:ph idx="1" type="subTitle"/>
          </p:nvPr>
        </p:nvSpPr>
        <p:spPr>
          <a:xfrm>
            <a:off x="34865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1" name="Google Shape;101;p11"/>
          <p:cNvSpPr txBox="1"/>
          <p:nvPr>
            <p:ph idx="2" type="body"/>
          </p:nvPr>
        </p:nvSpPr>
        <p:spPr>
          <a:xfrm>
            <a:off x="34160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02" name="Google Shape;102;p11"/>
          <p:cNvCxnSpPr>
            <a:endCxn id="103" idx="2"/>
          </p:cNvCxnSpPr>
          <p:nvPr/>
        </p:nvCxnSpPr>
        <p:spPr>
          <a:xfrm>
            <a:off x="2904275"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4" name="Google Shape;104;p11"/>
          <p:cNvCxnSpPr/>
          <p:nvPr/>
        </p:nvCxnSpPr>
        <p:spPr>
          <a:xfrm>
            <a:off x="4765924"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5" name="Google Shape;105;p11"/>
          <p:cNvCxnSpPr/>
          <p:nvPr/>
        </p:nvCxnSpPr>
        <p:spPr>
          <a:xfrm>
            <a:off x="6635736" y="2048466"/>
            <a:ext cx="771900" cy="0"/>
          </a:xfrm>
          <a:prstGeom prst="straightConnector1">
            <a:avLst/>
          </a:prstGeom>
          <a:noFill/>
          <a:ln cap="flat" cmpd="sng" w="19050">
            <a:solidFill>
              <a:schemeClr val="lt1"/>
            </a:solidFill>
            <a:prstDash val="solid"/>
            <a:round/>
            <a:headEnd len="med" w="med" type="none"/>
            <a:tailEnd len="med" w="med" type="none"/>
          </a:ln>
        </p:spPr>
      </p:cxnSp>
      <p:sp>
        <p:nvSpPr>
          <p:cNvPr id="103" name="Google Shape;103;p11"/>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6" name="Google Shape;106;p11"/>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7" name="Google Shape;107;p11"/>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8" name="Google Shape;108;p11"/>
          <p:cNvSpPr txBox="1"/>
          <p:nvPr>
            <p:ph idx="3" type="subTitle"/>
          </p:nvPr>
        </p:nvSpPr>
        <p:spPr>
          <a:xfrm>
            <a:off x="535892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9" name="Google Shape;109;p11"/>
          <p:cNvSpPr txBox="1"/>
          <p:nvPr>
            <p:ph idx="4" type="body"/>
          </p:nvPr>
        </p:nvSpPr>
        <p:spPr>
          <a:xfrm>
            <a:off x="528842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0" name="Google Shape;110;p11"/>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11" name="Google Shape;111;p11"/>
          <p:cNvSpPr txBox="1"/>
          <p:nvPr>
            <p:ph idx="6" type="body"/>
          </p:nvPr>
        </p:nvSpPr>
        <p:spPr>
          <a:xfrm>
            <a:off x="71607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2" name="Google Shape;112;p11"/>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rgbClr val="F6F5EC"/>
              </a:solidFill>
            </a:endParaRPr>
          </a:p>
        </p:txBody>
      </p:sp>
      <p:sp>
        <p:nvSpPr>
          <p:cNvPr id="113" name="Google Shape;113;p11"/>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14" name="Google Shape;114;p11"/>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chemeClr val="lt1"/>
              </a:buClr>
              <a:buSzPts val="1200"/>
              <a:buFont typeface="Inter"/>
              <a:buChar char="●"/>
              <a:defRPr>
                <a:solidFill>
                  <a:schemeClr val="lt1"/>
                </a:solidFill>
              </a:defRPr>
            </a:lvl1pPr>
            <a:lvl2pPr indent="-304800" lvl="1" marL="914400" algn="ctr">
              <a:spcBef>
                <a:spcPts val="0"/>
              </a:spcBef>
              <a:spcAft>
                <a:spcPts val="0"/>
              </a:spcAft>
              <a:buClr>
                <a:schemeClr val="lt1"/>
              </a:buClr>
              <a:buSzPts val="1200"/>
              <a:buFont typeface="Inter"/>
              <a:buChar char="○"/>
              <a:defRPr>
                <a:solidFill>
                  <a:schemeClr val="lt1"/>
                </a:solidFill>
              </a:defRPr>
            </a:lvl2pPr>
            <a:lvl3pPr indent="-304800" lvl="2" marL="1371600" algn="ctr">
              <a:spcBef>
                <a:spcPts val="0"/>
              </a:spcBef>
              <a:spcAft>
                <a:spcPts val="0"/>
              </a:spcAft>
              <a:buClr>
                <a:schemeClr val="lt1"/>
              </a:buClr>
              <a:buSzPts val="1200"/>
              <a:buFont typeface="Inter"/>
              <a:buChar char="■"/>
              <a:defRPr>
                <a:solidFill>
                  <a:schemeClr val="lt1"/>
                </a:solidFill>
              </a:defRPr>
            </a:lvl3pPr>
            <a:lvl4pPr indent="-304800" lvl="3" marL="1828800" algn="ctr">
              <a:spcBef>
                <a:spcPts val="0"/>
              </a:spcBef>
              <a:spcAft>
                <a:spcPts val="0"/>
              </a:spcAft>
              <a:buClr>
                <a:schemeClr val="lt1"/>
              </a:buClr>
              <a:buSzPts val="1200"/>
              <a:buFont typeface="Inter"/>
              <a:buChar char="●"/>
              <a:defRPr>
                <a:solidFill>
                  <a:schemeClr val="lt1"/>
                </a:solidFill>
              </a:defRPr>
            </a:lvl4pPr>
            <a:lvl5pPr indent="-304800" lvl="4" marL="2286000" algn="ctr">
              <a:spcBef>
                <a:spcPts val="0"/>
              </a:spcBef>
              <a:spcAft>
                <a:spcPts val="0"/>
              </a:spcAft>
              <a:buClr>
                <a:schemeClr val="lt1"/>
              </a:buClr>
              <a:buSzPts val="1200"/>
              <a:buFont typeface="Inter"/>
              <a:buChar char="○"/>
              <a:defRPr>
                <a:solidFill>
                  <a:schemeClr val="lt1"/>
                </a:solidFill>
              </a:defRPr>
            </a:lvl5pPr>
            <a:lvl6pPr indent="-304800" lvl="5" marL="2743200" algn="ctr">
              <a:spcBef>
                <a:spcPts val="0"/>
              </a:spcBef>
              <a:spcAft>
                <a:spcPts val="0"/>
              </a:spcAft>
              <a:buClr>
                <a:schemeClr val="lt1"/>
              </a:buClr>
              <a:buSzPts val="1200"/>
              <a:buFont typeface="Inter"/>
              <a:buChar char="■"/>
              <a:defRPr>
                <a:solidFill>
                  <a:schemeClr val="lt1"/>
                </a:solidFill>
              </a:defRPr>
            </a:lvl6pPr>
            <a:lvl7pPr indent="-304800" lvl="6" marL="3200400" algn="ctr">
              <a:spcBef>
                <a:spcPts val="0"/>
              </a:spcBef>
              <a:spcAft>
                <a:spcPts val="0"/>
              </a:spcAft>
              <a:buClr>
                <a:schemeClr val="lt1"/>
              </a:buClr>
              <a:buSzPts val="1200"/>
              <a:buFont typeface="Inter"/>
              <a:buChar char="●"/>
              <a:defRPr>
                <a:solidFill>
                  <a:schemeClr val="lt1"/>
                </a:solidFill>
              </a:defRPr>
            </a:lvl7pPr>
            <a:lvl8pPr indent="-304800" lvl="7" marL="3657600" algn="ctr">
              <a:spcBef>
                <a:spcPts val="0"/>
              </a:spcBef>
              <a:spcAft>
                <a:spcPts val="0"/>
              </a:spcAft>
              <a:buClr>
                <a:schemeClr val="lt1"/>
              </a:buClr>
              <a:buSzPts val="1200"/>
              <a:buFont typeface="Inter"/>
              <a:buChar char="○"/>
              <a:defRPr>
                <a:solidFill>
                  <a:schemeClr val="lt1"/>
                </a:solidFill>
              </a:defRPr>
            </a:lvl8pPr>
            <a:lvl9pPr indent="-304800" lvl="8" marL="4114800" algn="ctr">
              <a:spcBef>
                <a:spcPts val="0"/>
              </a:spcBef>
              <a:spcAft>
                <a:spcPts val="0"/>
              </a:spcAft>
              <a:buClr>
                <a:schemeClr val="lt1"/>
              </a:buClr>
              <a:buSzPts val="1200"/>
              <a:buFont typeface="Inter"/>
              <a:buChar char="■"/>
              <a:defRPr>
                <a:solidFill>
                  <a:schemeClr val="lt1"/>
                </a:solidFill>
              </a:defRPr>
            </a:lvl9pPr>
          </a:lstStyle>
          <a:p/>
        </p:txBody>
      </p:sp>
      <p:sp>
        <p:nvSpPr>
          <p:cNvPr id="115" name="Google Shape;115;p1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16" name="Google Shape;116;p1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17" name="Shape 117"/>
        <p:cNvGrpSpPr/>
        <p:nvPr/>
      </p:nvGrpSpPr>
      <p:grpSpPr>
        <a:xfrm>
          <a:off x="0" y="0"/>
          <a:ext cx="0" cy="0"/>
          <a:chOff x="0" y="0"/>
          <a:chExt cx="0" cy="0"/>
        </a:xfrm>
      </p:grpSpPr>
      <p:cxnSp>
        <p:nvCxnSpPr>
          <p:cNvPr id="118" name="Google Shape;118;p12"/>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19" name="Google Shape;119;p12"/>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20" name="Google Shape;120;p12"/>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21" name="Google Shape;121;p12"/>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22" name="Google Shape;122;p12"/>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23" name="Google Shape;123;p12"/>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24" name="Shape 124"/>
        <p:cNvGrpSpPr/>
        <p:nvPr/>
      </p:nvGrpSpPr>
      <p:grpSpPr>
        <a:xfrm>
          <a:off x="0" y="0"/>
          <a:ext cx="0" cy="0"/>
          <a:chOff x="0" y="0"/>
          <a:chExt cx="0" cy="0"/>
        </a:xfrm>
      </p:grpSpPr>
      <p:sp>
        <p:nvSpPr>
          <p:cNvPr id="125" name="Google Shape;125;p13"/>
          <p:cNvSpPr/>
          <p:nvPr>
            <p:ph idx="2" type="pic"/>
          </p:nvPr>
        </p:nvSpPr>
        <p:spPr>
          <a:xfrm>
            <a:off x="213750" y="586950"/>
            <a:ext cx="8701800" cy="2327100"/>
          </a:xfrm>
          <a:prstGeom prst="roundRect">
            <a:avLst>
              <a:gd fmla="val 3913" name="adj"/>
            </a:avLst>
          </a:prstGeom>
          <a:noFill/>
          <a:ln>
            <a:noFill/>
          </a:ln>
        </p:spPr>
      </p:sp>
      <p:sp>
        <p:nvSpPr>
          <p:cNvPr id="126" name="Google Shape;126;p1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27" name="Google Shape;127;p1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28" name="Google Shape;128;p13"/>
          <p:cNvSpPr txBox="1"/>
          <p:nvPr>
            <p:ph idx="1" type="body"/>
          </p:nvPr>
        </p:nvSpPr>
        <p:spPr>
          <a:xfrm>
            <a:off x="5362800" y="30712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9" name="Google Shape;129;p1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30" name="Google Shape;130;p1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31" name="Shape 131"/>
        <p:cNvGrpSpPr/>
        <p:nvPr/>
      </p:nvGrpSpPr>
      <p:grpSpPr>
        <a:xfrm>
          <a:off x="0" y="0"/>
          <a:ext cx="0" cy="0"/>
          <a:chOff x="0" y="0"/>
          <a:chExt cx="0" cy="0"/>
        </a:xfrm>
      </p:grpSpPr>
      <p:sp>
        <p:nvSpPr>
          <p:cNvPr id="132" name="Google Shape;132;p14"/>
          <p:cNvSpPr/>
          <p:nvPr>
            <p:ph idx="2" type="pic"/>
          </p:nvPr>
        </p:nvSpPr>
        <p:spPr>
          <a:xfrm>
            <a:off x="6445900" y="626975"/>
            <a:ext cx="1932900" cy="2070000"/>
          </a:xfrm>
          <a:prstGeom prst="roundRect">
            <a:avLst>
              <a:gd fmla="val 5387" name="adj"/>
            </a:avLst>
          </a:prstGeom>
          <a:noFill/>
          <a:ln>
            <a:noFill/>
          </a:ln>
        </p:spPr>
      </p:sp>
      <p:sp>
        <p:nvSpPr>
          <p:cNvPr id="133" name="Google Shape;133;p14"/>
          <p:cNvSpPr/>
          <p:nvPr>
            <p:ph idx="3" type="pic"/>
          </p:nvPr>
        </p:nvSpPr>
        <p:spPr>
          <a:xfrm>
            <a:off x="4210025" y="626975"/>
            <a:ext cx="1932900" cy="2070000"/>
          </a:xfrm>
          <a:prstGeom prst="roundRect">
            <a:avLst>
              <a:gd fmla="val 5387" name="adj"/>
            </a:avLst>
          </a:prstGeom>
          <a:noFill/>
          <a:ln>
            <a:noFill/>
          </a:ln>
        </p:spPr>
      </p:sp>
      <p:cxnSp>
        <p:nvCxnSpPr>
          <p:cNvPr id="134" name="Google Shape;134;p14"/>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5" name="Google Shape;135;p14"/>
          <p:cNvSpPr txBox="1"/>
          <p:nvPr>
            <p:ph type="title"/>
          </p:nvPr>
        </p:nvSpPr>
        <p:spPr>
          <a:xfrm>
            <a:off x="450850" y="596800"/>
            <a:ext cx="40830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36" name="Google Shape;136;p14"/>
          <p:cNvSpPr txBox="1"/>
          <p:nvPr>
            <p:ph idx="1" type="subTitle"/>
          </p:nvPr>
        </p:nvSpPr>
        <p:spPr>
          <a:xfrm>
            <a:off x="4210025"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7" name="Google Shape;137;p14"/>
          <p:cNvSpPr txBox="1"/>
          <p:nvPr>
            <p:ph idx="4" type="body"/>
          </p:nvPr>
        </p:nvSpPr>
        <p:spPr>
          <a:xfrm>
            <a:off x="4210025"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8" name="Google Shape;138;p14"/>
          <p:cNvSpPr txBox="1"/>
          <p:nvPr>
            <p:ph idx="5" type="subTitle"/>
          </p:nvPr>
        </p:nvSpPr>
        <p:spPr>
          <a:xfrm>
            <a:off x="6458950"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9" name="Google Shape;139;p14"/>
          <p:cNvSpPr txBox="1"/>
          <p:nvPr>
            <p:ph idx="6" type="body"/>
          </p:nvPr>
        </p:nvSpPr>
        <p:spPr>
          <a:xfrm>
            <a:off x="6458950"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40" name="Google Shape;140;p14"/>
          <p:cNvSpPr txBox="1"/>
          <p:nvPr>
            <p:ph idx="7" type="body"/>
          </p:nvPr>
        </p:nvSpPr>
        <p:spPr>
          <a:xfrm>
            <a:off x="450850" y="2399275"/>
            <a:ext cx="3048000" cy="211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Inter"/>
              <a:buChar char="●"/>
              <a:defRPr>
                <a:solidFill>
                  <a:schemeClr val="lt1"/>
                </a:solidFill>
              </a:defRPr>
            </a:lvl1pPr>
            <a:lvl2pPr indent="-304800" lvl="1" marL="914400">
              <a:spcBef>
                <a:spcPts val="0"/>
              </a:spcBef>
              <a:spcAft>
                <a:spcPts val="0"/>
              </a:spcAft>
              <a:buClr>
                <a:schemeClr val="lt1"/>
              </a:buClr>
              <a:buSzPts val="1200"/>
              <a:buFont typeface="Inter"/>
              <a:buChar char="○"/>
              <a:defRPr>
                <a:solidFill>
                  <a:schemeClr val="lt1"/>
                </a:solidFill>
              </a:defRPr>
            </a:lvl2pPr>
            <a:lvl3pPr indent="-304800" lvl="2" marL="1371600">
              <a:spcBef>
                <a:spcPts val="0"/>
              </a:spcBef>
              <a:spcAft>
                <a:spcPts val="0"/>
              </a:spcAft>
              <a:buClr>
                <a:schemeClr val="lt1"/>
              </a:buClr>
              <a:buSzPts val="1200"/>
              <a:buFont typeface="Inter"/>
              <a:buChar char="■"/>
              <a:defRPr>
                <a:solidFill>
                  <a:schemeClr val="lt1"/>
                </a:solidFill>
              </a:defRPr>
            </a:lvl3pPr>
            <a:lvl4pPr indent="-304800" lvl="3" marL="1828800">
              <a:spcBef>
                <a:spcPts val="0"/>
              </a:spcBef>
              <a:spcAft>
                <a:spcPts val="0"/>
              </a:spcAft>
              <a:buClr>
                <a:schemeClr val="lt1"/>
              </a:buClr>
              <a:buSzPts val="1200"/>
              <a:buFont typeface="Inter"/>
              <a:buChar char="●"/>
              <a:defRPr>
                <a:solidFill>
                  <a:schemeClr val="lt1"/>
                </a:solidFill>
              </a:defRPr>
            </a:lvl4pPr>
            <a:lvl5pPr indent="-304800" lvl="4" marL="2286000">
              <a:spcBef>
                <a:spcPts val="0"/>
              </a:spcBef>
              <a:spcAft>
                <a:spcPts val="0"/>
              </a:spcAft>
              <a:buClr>
                <a:schemeClr val="lt1"/>
              </a:buClr>
              <a:buSzPts val="1200"/>
              <a:buFont typeface="Inter"/>
              <a:buChar char="○"/>
              <a:defRPr>
                <a:solidFill>
                  <a:schemeClr val="lt1"/>
                </a:solidFill>
              </a:defRPr>
            </a:lvl5pPr>
            <a:lvl6pPr indent="-304800" lvl="5" marL="2743200">
              <a:spcBef>
                <a:spcPts val="0"/>
              </a:spcBef>
              <a:spcAft>
                <a:spcPts val="0"/>
              </a:spcAft>
              <a:buClr>
                <a:schemeClr val="lt1"/>
              </a:buClr>
              <a:buSzPts val="1200"/>
              <a:buFont typeface="Inter"/>
              <a:buChar char="■"/>
              <a:defRPr>
                <a:solidFill>
                  <a:schemeClr val="lt1"/>
                </a:solidFill>
              </a:defRPr>
            </a:lvl6pPr>
            <a:lvl7pPr indent="-304800" lvl="6" marL="3200400">
              <a:spcBef>
                <a:spcPts val="0"/>
              </a:spcBef>
              <a:spcAft>
                <a:spcPts val="0"/>
              </a:spcAft>
              <a:buClr>
                <a:schemeClr val="lt1"/>
              </a:buClr>
              <a:buSzPts val="1200"/>
              <a:buFont typeface="Inter"/>
              <a:buChar char="●"/>
              <a:defRPr>
                <a:solidFill>
                  <a:schemeClr val="lt1"/>
                </a:solidFill>
              </a:defRPr>
            </a:lvl7pPr>
            <a:lvl8pPr indent="-304800" lvl="7" marL="3657600">
              <a:spcBef>
                <a:spcPts val="0"/>
              </a:spcBef>
              <a:spcAft>
                <a:spcPts val="0"/>
              </a:spcAft>
              <a:buClr>
                <a:schemeClr val="lt1"/>
              </a:buClr>
              <a:buSzPts val="1200"/>
              <a:buFont typeface="Inter"/>
              <a:buChar char="○"/>
              <a:defRPr>
                <a:solidFill>
                  <a:schemeClr val="lt1"/>
                </a:solidFill>
              </a:defRPr>
            </a:lvl8pPr>
            <a:lvl9pPr indent="-304800" lvl="8" marL="4114800">
              <a:spcBef>
                <a:spcPts val="0"/>
              </a:spcBef>
              <a:spcAft>
                <a:spcPts val="0"/>
              </a:spcAft>
              <a:buClr>
                <a:schemeClr val="lt1"/>
              </a:buClr>
              <a:buSzPts val="1200"/>
              <a:buFont typeface="Inter"/>
              <a:buChar char="■"/>
              <a:defRPr>
                <a:solidFill>
                  <a:schemeClr val="lt1"/>
                </a:solidFill>
              </a:defRPr>
            </a:lvl9pPr>
          </a:lstStyle>
          <a:p/>
        </p:txBody>
      </p:sp>
      <p:sp>
        <p:nvSpPr>
          <p:cNvPr id="141" name="Google Shape;141;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2" name="Google Shape;142;p1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43" name="Google Shape;143;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44" name="Shape 144"/>
        <p:cNvGrpSpPr/>
        <p:nvPr/>
      </p:nvGrpSpPr>
      <p:grpSpPr>
        <a:xfrm>
          <a:off x="0" y="0"/>
          <a:ext cx="0" cy="0"/>
          <a:chOff x="0" y="0"/>
          <a:chExt cx="0" cy="0"/>
        </a:xfrm>
      </p:grpSpPr>
      <p:cxnSp>
        <p:nvCxnSpPr>
          <p:cNvPr id="145" name="Google Shape;145;p15"/>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46" name="Google Shape;146;p15"/>
          <p:cNvSpPr txBox="1"/>
          <p:nvPr>
            <p:ph type="title"/>
          </p:nvPr>
        </p:nvSpPr>
        <p:spPr>
          <a:xfrm>
            <a:off x="452575" y="596800"/>
            <a:ext cx="44181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47" name="Google Shape;147;p15"/>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48" name="Google Shape;148;p15"/>
          <p:cNvSpPr txBox="1"/>
          <p:nvPr>
            <p:ph idx="2" type="body"/>
          </p:nvPr>
        </p:nvSpPr>
        <p:spPr>
          <a:xfrm>
            <a:off x="39162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49" name="Google Shape;149;p15"/>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0" name="Google Shape;150;p15"/>
          <p:cNvSpPr txBox="1"/>
          <p:nvPr>
            <p:ph idx="4" type="body"/>
          </p:nvPr>
        </p:nvSpPr>
        <p:spPr>
          <a:xfrm>
            <a:off x="2976250"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1" name="Google Shape;151;p15"/>
          <p:cNvSpPr txBox="1"/>
          <p:nvPr>
            <p:ph idx="5" type="subTitle"/>
          </p:nvPr>
        </p:nvSpPr>
        <p:spPr>
          <a:xfrm>
            <a:off x="563707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2" name="Google Shape;152;p15"/>
          <p:cNvSpPr txBox="1"/>
          <p:nvPr>
            <p:ph idx="6" type="body"/>
          </p:nvPr>
        </p:nvSpPr>
        <p:spPr>
          <a:xfrm>
            <a:off x="556087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3" name="Google Shape;153;p15"/>
          <p:cNvSpPr txBox="1"/>
          <p:nvPr>
            <p:ph idx="7" type="subTitle"/>
          </p:nvPr>
        </p:nvSpPr>
        <p:spPr>
          <a:xfrm>
            <a:off x="46782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4" name="Google Shape;154;p15"/>
          <p:cNvSpPr txBox="1"/>
          <p:nvPr>
            <p:ph idx="8" type="body"/>
          </p:nvPr>
        </p:nvSpPr>
        <p:spPr>
          <a:xfrm>
            <a:off x="39162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5" name="Google Shape;155;p15"/>
          <p:cNvSpPr txBox="1"/>
          <p:nvPr>
            <p:ph idx="9" type="subTitle"/>
          </p:nvPr>
        </p:nvSpPr>
        <p:spPr>
          <a:xfrm>
            <a:off x="3052450"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6" name="Google Shape;156;p15"/>
          <p:cNvSpPr txBox="1"/>
          <p:nvPr>
            <p:ph idx="13" type="body"/>
          </p:nvPr>
        </p:nvSpPr>
        <p:spPr>
          <a:xfrm>
            <a:off x="2976250"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7" name="Google Shape;157;p15"/>
          <p:cNvSpPr txBox="1"/>
          <p:nvPr>
            <p:ph idx="14" type="subTitle"/>
          </p:nvPr>
        </p:nvSpPr>
        <p:spPr>
          <a:xfrm>
            <a:off x="563707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8" name="Google Shape;158;p15"/>
          <p:cNvSpPr txBox="1"/>
          <p:nvPr>
            <p:ph idx="15" type="body"/>
          </p:nvPr>
        </p:nvSpPr>
        <p:spPr>
          <a:xfrm>
            <a:off x="556087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9" name="Google Shape;159;p15"/>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0" name="Google Shape;160;p1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1" name="Google Shape;161;p15"/>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162" name="Shape 162"/>
        <p:cNvGrpSpPr/>
        <p:nvPr/>
      </p:nvGrpSpPr>
      <p:grpSpPr>
        <a:xfrm>
          <a:off x="0" y="0"/>
          <a:ext cx="0" cy="0"/>
          <a:chOff x="0" y="0"/>
          <a:chExt cx="0" cy="0"/>
        </a:xfrm>
      </p:grpSpPr>
      <p:sp>
        <p:nvSpPr>
          <p:cNvPr id="163" name="Google Shape;16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4" name="Google Shape;164;p16"/>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65" name="Google Shape;165;p16"/>
          <p:cNvSpPr txBox="1"/>
          <p:nvPr>
            <p:ph type="title"/>
          </p:nvPr>
        </p:nvSpPr>
        <p:spPr>
          <a:xfrm>
            <a:off x="452575" y="633600"/>
            <a:ext cx="3954600" cy="1316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p:txBody>
      </p:sp>
      <p:sp>
        <p:nvSpPr>
          <p:cNvPr id="166" name="Google Shape;166;p16"/>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67" name="Google Shape;167;p1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8" name="Google Shape;168;p16"/>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9" name="Google Shape;169;p1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170" name="Shape 170"/>
        <p:cNvGrpSpPr/>
        <p:nvPr/>
      </p:nvGrpSpPr>
      <p:grpSpPr>
        <a:xfrm>
          <a:off x="0" y="0"/>
          <a:ext cx="0" cy="0"/>
          <a:chOff x="0" y="0"/>
          <a:chExt cx="0" cy="0"/>
        </a:xfrm>
      </p:grpSpPr>
      <p:sp>
        <p:nvSpPr>
          <p:cNvPr id="171" name="Google Shape;171;p17"/>
          <p:cNvSpPr/>
          <p:nvPr>
            <p:ph idx="2" type="pic"/>
          </p:nvPr>
        </p:nvSpPr>
        <p:spPr>
          <a:xfrm>
            <a:off x="211850" y="203250"/>
            <a:ext cx="4292400" cy="4737000"/>
          </a:xfrm>
          <a:prstGeom prst="roundRect">
            <a:avLst>
              <a:gd fmla="val 3358" name="adj"/>
            </a:avLst>
          </a:prstGeom>
          <a:noFill/>
          <a:ln>
            <a:noFill/>
          </a:ln>
        </p:spPr>
      </p:sp>
      <p:sp>
        <p:nvSpPr>
          <p:cNvPr id="172" name="Google Shape;172;p17"/>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173" name="Shape 173"/>
        <p:cNvGrpSpPr/>
        <p:nvPr/>
      </p:nvGrpSpPr>
      <p:grpSpPr>
        <a:xfrm>
          <a:off x="0" y="0"/>
          <a:ext cx="0" cy="0"/>
          <a:chOff x="0" y="0"/>
          <a:chExt cx="0" cy="0"/>
        </a:xfrm>
      </p:grpSpPr>
      <p:sp>
        <p:nvSpPr>
          <p:cNvPr id="174" name="Google Shape;174;p18"/>
          <p:cNvSpPr/>
          <p:nvPr>
            <p:ph idx="2" type="pic"/>
          </p:nvPr>
        </p:nvSpPr>
        <p:spPr>
          <a:xfrm>
            <a:off x="4014725" y="557375"/>
            <a:ext cx="1374300" cy="1471500"/>
          </a:xfrm>
          <a:prstGeom prst="roundRect">
            <a:avLst>
              <a:gd fmla="val 7582" name="adj"/>
            </a:avLst>
          </a:prstGeom>
          <a:noFill/>
          <a:ln>
            <a:noFill/>
          </a:ln>
        </p:spPr>
      </p:sp>
      <p:sp>
        <p:nvSpPr>
          <p:cNvPr id="175" name="Google Shape;175;p18"/>
          <p:cNvSpPr/>
          <p:nvPr>
            <p:ph idx="3" type="pic"/>
          </p:nvPr>
        </p:nvSpPr>
        <p:spPr>
          <a:xfrm>
            <a:off x="5688575" y="557375"/>
            <a:ext cx="1374300" cy="1471500"/>
          </a:xfrm>
          <a:prstGeom prst="roundRect">
            <a:avLst>
              <a:gd fmla="val 7582" name="adj"/>
            </a:avLst>
          </a:prstGeom>
          <a:noFill/>
          <a:ln>
            <a:noFill/>
          </a:ln>
        </p:spPr>
      </p:sp>
      <p:sp>
        <p:nvSpPr>
          <p:cNvPr id="176" name="Google Shape;176;p18"/>
          <p:cNvSpPr/>
          <p:nvPr>
            <p:ph idx="4" type="pic"/>
          </p:nvPr>
        </p:nvSpPr>
        <p:spPr>
          <a:xfrm>
            <a:off x="7362425" y="557375"/>
            <a:ext cx="1374300" cy="1471500"/>
          </a:xfrm>
          <a:prstGeom prst="roundRect">
            <a:avLst>
              <a:gd fmla="val 7582" name="adj"/>
            </a:avLst>
          </a:prstGeom>
          <a:noFill/>
          <a:ln>
            <a:noFill/>
          </a:ln>
        </p:spPr>
      </p:sp>
      <p:sp>
        <p:nvSpPr>
          <p:cNvPr id="177" name="Google Shape;177;p18"/>
          <p:cNvSpPr/>
          <p:nvPr>
            <p:ph idx="5" type="pic"/>
          </p:nvPr>
        </p:nvSpPr>
        <p:spPr>
          <a:xfrm>
            <a:off x="4014725" y="2644475"/>
            <a:ext cx="1374300" cy="1471500"/>
          </a:xfrm>
          <a:prstGeom prst="roundRect">
            <a:avLst>
              <a:gd fmla="val 7582" name="adj"/>
            </a:avLst>
          </a:prstGeom>
          <a:noFill/>
          <a:ln>
            <a:noFill/>
          </a:ln>
        </p:spPr>
      </p:sp>
      <p:sp>
        <p:nvSpPr>
          <p:cNvPr id="178" name="Google Shape;178;p18"/>
          <p:cNvSpPr/>
          <p:nvPr>
            <p:ph idx="6" type="pic"/>
          </p:nvPr>
        </p:nvSpPr>
        <p:spPr>
          <a:xfrm>
            <a:off x="5688575" y="2644475"/>
            <a:ext cx="1374300" cy="1471500"/>
          </a:xfrm>
          <a:prstGeom prst="roundRect">
            <a:avLst>
              <a:gd fmla="val 7582" name="adj"/>
            </a:avLst>
          </a:prstGeom>
          <a:noFill/>
          <a:ln>
            <a:noFill/>
          </a:ln>
        </p:spPr>
      </p:sp>
      <p:sp>
        <p:nvSpPr>
          <p:cNvPr id="179" name="Google Shape;179;p18"/>
          <p:cNvSpPr/>
          <p:nvPr>
            <p:ph idx="7" type="pic"/>
          </p:nvPr>
        </p:nvSpPr>
        <p:spPr>
          <a:xfrm>
            <a:off x="7362425" y="2644475"/>
            <a:ext cx="1374300" cy="1471500"/>
          </a:xfrm>
          <a:prstGeom prst="roundRect">
            <a:avLst>
              <a:gd fmla="val 7582" name="adj"/>
            </a:avLst>
          </a:prstGeom>
          <a:noFill/>
          <a:ln>
            <a:noFill/>
          </a:ln>
        </p:spPr>
      </p:sp>
      <p:cxnSp>
        <p:nvCxnSpPr>
          <p:cNvPr id="180" name="Google Shape;180;p1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18"/>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82" name="Google Shape;182;p18"/>
          <p:cNvSpPr txBox="1"/>
          <p:nvPr>
            <p:ph idx="1" type="subTitle"/>
          </p:nvPr>
        </p:nvSpPr>
        <p:spPr>
          <a:xfrm>
            <a:off x="452575" y="1956400"/>
            <a:ext cx="2616000" cy="627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83" name="Google Shape;183;p18"/>
          <p:cNvSpPr txBox="1"/>
          <p:nvPr>
            <p:ph idx="8" type="body"/>
          </p:nvPr>
        </p:nvSpPr>
        <p:spPr>
          <a:xfrm>
            <a:off x="467825" y="2583700"/>
            <a:ext cx="32472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84" name="Google Shape;184;p18"/>
          <p:cNvSpPr txBox="1"/>
          <p:nvPr>
            <p:ph idx="9" type="subTitle"/>
          </p:nvPr>
        </p:nvSpPr>
        <p:spPr>
          <a:xfrm>
            <a:off x="40147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5" name="Google Shape;185;p18"/>
          <p:cNvSpPr txBox="1"/>
          <p:nvPr>
            <p:ph idx="13" type="subTitle"/>
          </p:nvPr>
        </p:nvSpPr>
        <p:spPr>
          <a:xfrm>
            <a:off x="568857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6" name="Google Shape;186;p18"/>
          <p:cNvSpPr txBox="1"/>
          <p:nvPr>
            <p:ph idx="14" type="subTitle"/>
          </p:nvPr>
        </p:nvSpPr>
        <p:spPr>
          <a:xfrm>
            <a:off x="73624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7" name="Google Shape;187;p18"/>
          <p:cNvSpPr txBox="1"/>
          <p:nvPr>
            <p:ph idx="15" type="subTitle"/>
          </p:nvPr>
        </p:nvSpPr>
        <p:spPr>
          <a:xfrm>
            <a:off x="40147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8" name="Google Shape;188;p18"/>
          <p:cNvSpPr txBox="1"/>
          <p:nvPr>
            <p:ph idx="16" type="subTitle"/>
          </p:nvPr>
        </p:nvSpPr>
        <p:spPr>
          <a:xfrm>
            <a:off x="568857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9" name="Google Shape;189;p18"/>
          <p:cNvSpPr txBox="1"/>
          <p:nvPr>
            <p:ph idx="17" type="subTitle"/>
          </p:nvPr>
        </p:nvSpPr>
        <p:spPr>
          <a:xfrm>
            <a:off x="73624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90" name="Google Shape;190;p1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91" name="Google Shape;191;p1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92" name="Google Shape;192;p1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193" name="Shape 193"/>
        <p:cNvGrpSpPr/>
        <p:nvPr/>
      </p:nvGrpSpPr>
      <p:grpSpPr>
        <a:xfrm>
          <a:off x="0" y="0"/>
          <a:ext cx="0" cy="0"/>
          <a:chOff x="0" y="0"/>
          <a:chExt cx="0" cy="0"/>
        </a:xfrm>
      </p:grpSpPr>
      <p:sp>
        <p:nvSpPr>
          <p:cNvPr id="194" name="Google Shape;194;p19"/>
          <p:cNvSpPr/>
          <p:nvPr>
            <p:ph idx="2" type="pic"/>
          </p:nvPr>
        </p:nvSpPr>
        <p:spPr>
          <a:xfrm>
            <a:off x="228625" y="592625"/>
            <a:ext cx="2205000" cy="1215600"/>
          </a:xfrm>
          <a:prstGeom prst="roundRect">
            <a:avLst>
              <a:gd fmla="val 3655" name="adj"/>
            </a:avLst>
          </a:prstGeom>
          <a:noFill/>
          <a:ln>
            <a:noFill/>
          </a:ln>
        </p:spPr>
      </p:sp>
      <p:sp>
        <p:nvSpPr>
          <p:cNvPr id="195" name="Google Shape;195;p19"/>
          <p:cNvSpPr/>
          <p:nvPr>
            <p:ph idx="3" type="pic"/>
          </p:nvPr>
        </p:nvSpPr>
        <p:spPr>
          <a:xfrm>
            <a:off x="3931925" y="592625"/>
            <a:ext cx="2205000" cy="1215600"/>
          </a:xfrm>
          <a:prstGeom prst="roundRect">
            <a:avLst>
              <a:gd fmla="val 3655" name="adj"/>
            </a:avLst>
          </a:prstGeom>
          <a:noFill/>
          <a:ln>
            <a:noFill/>
          </a:ln>
        </p:spPr>
      </p:sp>
      <p:sp>
        <p:nvSpPr>
          <p:cNvPr id="196" name="Google Shape;196;p19"/>
          <p:cNvSpPr/>
          <p:nvPr>
            <p:ph idx="4" type="pic"/>
          </p:nvPr>
        </p:nvSpPr>
        <p:spPr>
          <a:xfrm>
            <a:off x="7635600" y="592625"/>
            <a:ext cx="1135200" cy="1215600"/>
          </a:xfrm>
          <a:prstGeom prst="roundRect">
            <a:avLst>
              <a:gd fmla="val 3655" name="adj"/>
            </a:avLst>
          </a:prstGeom>
          <a:noFill/>
          <a:ln>
            <a:noFill/>
          </a:ln>
        </p:spPr>
      </p:sp>
      <p:sp>
        <p:nvSpPr>
          <p:cNvPr id="197" name="Google Shape;197;p19"/>
          <p:cNvSpPr/>
          <p:nvPr>
            <p:ph idx="5" type="pic"/>
          </p:nvPr>
        </p:nvSpPr>
        <p:spPr>
          <a:xfrm>
            <a:off x="2575300" y="593225"/>
            <a:ext cx="1215000" cy="1215000"/>
          </a:xfrm>
          <a:prstGeom prst="ellipse">
            <a:avLst/>
          </a:prstGeom>
          <a:noFill/>
          <a:ln>
            <a:noFill/>
          </a:ln>
        </p:spPr>
      </p:sp>
      <p:sp>
        <p:nvSpPr>
          <p:cNvPr id="198" name="Google Shape;198;p19"/>
          <p:cNvSpPr/>
          <p:nvPr>
            <p:ph idx="6" type="pic"/>
          </p:nvPr>
        </p:nvSpPr>
        <p:spPr>
          <a:xfrm>
            <a:off x="6278800" y="593225"/>
            <a:ext cx="1215000" cy="1215000"/>
          </a:xfrm>
          <a:prstGeom prst="ellipse">
            <a:avLst/>
          </a:prstGeom>
          <a:noFill/>
          <a:ln>
            <a:noFill/>
          </a:ln>
        </p:spPr>
      </p:sp>
      <p:sp>
        <p:nvSpPr>
          <p:cNvPr id="199" name="Google Shape;199;p19"/>
          <p:cNvSpPr/>
          <p:nvPr>
            <p:ph idx="7" type="pic"/>
          </p:nvPr>
        </p:nvSpPr>
        <p:spPr>
          <a:xfrm>
            <a:off x="228613" y="1964250"/>
            <a:ext cx="1215000" cy="1215000"/>
          </a:xfrm>
          <a:prstGeom prst="ellipse">
            <a:avLst/>
          </a:prstGeom>
          <a:noFill/>
          <a:ln>
            <a:noFill/>
          </a:ln>
        </p:spPr>
      </p:sp>
      <p:sp>
        <p:nvSpPr>
          <p:cNvPr id="200" name="Google Shape;200;p19"/>
          <p:cNvSpPr/>
          <p:nvPr>
            <p:ph idx="8" type="pic"/>
          </p:nvPr>
        </p:nvSpPr>
        <p:spPr>
          <a:xfrm>
            <a:off x="1545425" y="1963950"/>
            <a:ext cx="2205000" cy="1215600"/>
          </a:xfrm>
          <a:prstGeom prst="roundRect">
            <a:avLst>
              <a:gd fmla="val 3655" name="adj"/>
            </a:avLst>
          </a:prstGeom>
          <a:noFill/>
          <a:ln>
            <a:noFill/>
          </a:ln>
        </p:spPr>
      </p:sp>
      <p:sp>
        <p:nvSpPr>
          <p:cNvPr id="201" name="Google Shape;201;p19"/>
          <p:cNvSpPr/>
          <p:nvPr>
            <p:ph idx="9" type="pic"/>
          </p:nvPr>
        </p:nvSpPr>
        <p:spPr>
          <a:xfrm>
            <a:off x="3932063" y="1963950"/>
            <a:ext cx="1135200" cy="1215600"/>
          </a:xfrm>
          <a:prstGeom prst="roundRect">
            <a:avLst>
              <a:gd fmla="val 3655" name="adj"/>
            </a:avLst>
          </a:prstGeom>
          <a:noFill/>
          <a:ln>
            <a:noFill/>
          </a:ln>
        </p:spPr>
      </p:sp>
      <p:sp>
        <p:nvSpPr>
          <p:cNvPr id="202" name="Google Shape;202;p19"/>
          <p:cNvSpPr/>
          <p:nvPr>
            <p:ph idx="13" type="pic"/>
          </p:nvPr>
        </p:nvSpPr>
        <p:spPr>
          <a:xfrm>
            <a:off x="5248888" y="1963950"/>
            <a:ext cx="2205000" cy="1215600"/>
          </a:xfrm>
          <a:prstGeom prst="roundRect">
            <a:avLst>
              <a:gd fmla="val 3655" name="adj"/>
            </a:avLst>
          </a:prstGeom>
          <a:noFill/>
          <a:ln>
            <a:noFill/>
          </a:ln>
        </p:spPr>
      </p:sp>
      <p:sp>
        <p:nvSpPr>
          <p:cNvPr id="203" name="Google Shape;203;p19"/>
          <p:cNvSpPr/>
          <p:nvPr>
            <p:ph idx="14" type="pic"/>
          </p:nvPr>
        </p:nvSpPr>
        <p:spPr>
          <a:xfrm>
            <a:off x="7555713" y="1964250"/>
            <a:ext cx="1215000" cy="1215000"/>
          </a:xfrm>
          <a:prstGeom prst="ellipse">
            <a:avLst/>
          </a:prstGeom>
          <a:noFill/>
          <a:ln>
            <a:noFill/>
          </a:ln>
        </p:spPr>
      </p:sp>
      <p:sp>
        <p:nvSpPr>
          <p:cNvPr id="204" name="Google Shape;204;p19"/>
          <p:cNvSpPr/>
          <p:nvPr>
            <p:ph idx="15" type="pic"/>
          </p:nvPr>
        </p:nvSpPr>
        <p:spPr>
          <a:xfrm>
            <a:off x="228625" y="3335275"/>
            <a:ext cx="2205000" cy="1215600"/>
          </a:xfrm>
          <a:prstGeom prst="roundRect">
            <a:avLst>
              <a:gd fmla="val 3655" name="adj"/>
            </a:avLst>
          </a:prstGeom>
          <a:noFill/>
          <a:ln>
            <a:noFill/>
          </a:ln>
        </p:spPr>
      </p:sp>
      <p:sp>
        <p:nvSpPr>
          <p:cNvPr id="205" name="Google Shape;205;p19"/>
          <p:cNvSpPr/>
          <p:nvPr>
            <p:ph idx="16" type="pic"/>
          </p:nvPr>
        </p:nvSpPr>
        <p:spPr>
          <a:xfrm>
            <a:off x="3931925" y="3335275"/>
            <a:ext cx="2205000" cy="1215600"/>
          </a:xfrm>
          <a:prstGeom prst="roundRect">
            <a:avLst>
              <a:gd fmla="val 3655" name="adj"/>
            </a:avLst>
          </a:prstGeom>
          <a:noFill/>
          <a:ln>
            <a:noFill/>
          </a:ln>
        </p:spPr>
      </p:sp>
      <p:sp>
        <p:nvSpPr>
          <p:cNvPr id="206" name="Google Shape;206;p19"/>
          <p:cNvSpPr/>
          <p:nvPr>
            <p:ph idx="17" type="pic"/>
          </p:nvPr>
        </p:nvSpPr>
        <p:spPr>
          <a:xfrm>
            <a:off x="7635600" y="3335275"/>
            <a:ext cx="1135200" cy="1215600"/>
          </a:xfrm>
          <a:prstGeom prst="roundRect">
            <a:avLst>
              <a:gd fmla="val 3655" name="adj"/>
            </a:avLst>
          </a:prstGeom>
          <a:noFill/>
          <a:ln>
            <a:noFill/>
          </a:ln>
        </p:spPr>
      </p:sp>
      <p:sp>
        <p:nvSpPr>
          <p:cNvPr id="207" name="Google Shape;207;p19"/>
          <p:cNvSpPr/>
          <p:nvPr>
            <p:ph idx="18" type="pic"/>
          </p:nvPr>
        </p:nvSpPr>
        <p:spPr>
          <a:xfrm>
            <a:off x="2575300" y="3335875"/>
            <a:ext cx="1215000" cy="1215000"/>
          </a:xfrm>
          <a:prstGeom prst="ellipse">
            <a:avLst/>
          </a:prstGeom>
          <a:noFill/>
          <a:ln>
            <a:noFill/>
          </a:ln>
        </p:spPr>
      </p:sp>
      <p:sp>
        <p:nvSpPr>
          <p:cNvPr id="208" name="Google Shape;208;p19"/>
          <p:cNvSpPr/>
          <p:nvPr>
            <p:ph idx="19" type="pic"/>
          </p:nvPr>
        </p:nvSpPr>
        <p:spPr>
          <a:xfrm>
            <a:off x="6278800" y="3335875"/>
            <a:ext cx="1215000" cy="1215000"/>
          </a:xfrm>
          <a:prstGeom prst="ellipse">
            <a:avLst/>
          </a:prstGeom>
          <a:noFill/>
          <a:ln>
            <a:noFill/>
          </a:ln>
        </p:spPr>
      </p:sp>
      <p:sp>
        <p:nvSpPr>
          <p:cNvPr id="209" name="Google Shape;209;p19"/>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10" name="Google Shape;210;p1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11" name="Google Shape;211;p1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12" name="Google Shape;212;p1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13" name="Shape 213"/>
        <p:cNvGrpSpPr/>
        <p:nvPr/>
      </p:nvGrpSpPr>
      <p:grpSpPr>
        <a:xfrm>
          <a:off x="0" y="0"/>
          <a:ext cx="0" cy="0"/>
          <a:chOff x="0" y="0"/>
          <a:chExt cx="0" cy="0"/>
        </a:xfrm>
      </p:grpSpPr>
      <p:sp>
        <p:nvSpPr>
          <p:cNvPr id="214" name="Google Shape;214;p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15" name="Google Shape;215;p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16" name="Google Shape;21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3"/>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20" name="Google Shape;20;p3"/>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cxnSp>
        <p:nvCxnSpPr>
          <p:cNvPr id="21" name="Google Shape;21;p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2" name="Google Shape;22;p3"/>
          <p:cNvSpPr/>
          <p:nvPr>
            <p:ph idx="3" type="pic"/>
          </p:nvPr>
        </p:nvSpPr>
        <p:spPr>
          <a:xfrm>
            <a:off x="5039775" y="196800"/>
            <a:ext cx="3905400" cy="4749900"/>
          </a:xfrm>
          <a:prstGeom prst="roundRect">
            <a:avLst>
              <a:gd fmla="val 2053" name="adj"/>
            </a:avLst>
          </a:prstGeom>
          <a:noFill/>
          <a:ln>
            <a:noFill/>
          </a:ln>
        </p:spPr>
      </p:sp>
      <p:sp>
        <p:nvSpPr>
          <p:cNvPr id="23" name="Google Shape;23;p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4" name="Google Shape;24;p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25" name="Google Shape;25;p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17" name="Shape 217"/>
        <p:cNvGrpSpPr/>
        <p:nvPr/>
      </p:nvGrpSpPr>
      <p:grpSpPr>
        <a:xfrm>
          <a:off x="0" y="0"/>
          <a:ext cx="0" cy="0"/>
          <a:chOff x="0" y="0"/>
          <a:chExt cx="0" cy="0"/>
        </a:xfrm>
      </p:grpSpPr>
      <p:sp>
        <p:nvSpPr>
          <p:cNvPr id="218" name="Google Shape;218;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9" name="Google Shape;2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20" name="Shape 220"/>
        <p:cNvGrpSpPr/>
        <p:nvPr/>
      </p:nvGrpSpPr>
      <p:grpSpPr>
        <a:xfrm>
          <a:off x="0" y="0"/>
          <a:ext cx="0" cy="0"/>
          <a:chOff x="0" y="0"/>
          <a:chExt cx="0" cy="0"/>
        </a:xfrm>
      </p:grpSpPr>
      <p:sp>
        <p:nvSpPr>
          <p:cNvPr id="221" name="Google Shape;2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2" name="Google Shape;2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3" name="Google Shape;22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24" name="Shape 224"/>
        <p:cNvGrpSpPr/>
        <p:nvPr/>
      </p:nvGrpSpPr>
      <p:grpSpPr>
        <a:xfrm>
          <a:off x="0" y="0"/>
          <a:ext cx="0" cy="0"/>
          <a:chOff x="0" y="0"/>
          <a:chExt cx="0" cy="0"/>
        </a:xfrm>
      </p:grpSpPr>
      <p:sp>
        <p:nvSpPr>
          <p:cNvPr id="225" name="Google Shape;22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6" name="Google Shape;226;p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7" name="Google Shape;227;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8" name="Google Shape;22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29" name="Shape 229"/>
        <p:cNvGrpSpPr/>
        <p:nvPr/>
      </p:nvGrpSpPr>
      <p:grpSpPr>
        <a:xfrm>
          <a:off x="0" y="0"/>
          <a:ext cx="0" cy="0"/>
          <a:chOff x="0" y="0"/>
          <a:chExt cx="0" cy="0"/>
        </a:xfrm>
      </p:grpSpPr>
      <p:sp>
        <p:nvSpPr>
          <p:cNvPr id="230" name="Google Shape;2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1" name="Google Shape;23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32" name="Shape 232"/>
        <p:cNvGrpSpPr/>
        <p:nvPr/>
      </p:nvGrpSpPr>
      <p:grpSpPr>
        <a:xfrm>
          <a:off x="0" y="0"/>
          <a:ext cx="0" cy="0"/>
          <a:chOff x="0" y="0"/>
          <a:chExt cx="0" cy="0"/>
        </a:xfrm>
      </p:grpSpPr>
      <p:sp>
        <p:nvSpPr>
          <p:cNvPr id="233" name="Google Shape;233;p2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4" name="Google Shape;234;p2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35" name="Google Shape;23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36" name="Shape 236"/>
        <p:cNvGrpSpPr/>
        <p:nvPr/>
      </p:nvGrpSpPr>
      <p:grpSpPr>
        <a:xfrm>
          <a:off x="0" y="0"/>
          <a:ext cx="0" cy="0"/>
          <a:chOff x="0" y="0"/>
          <a:chExt cx="0" cy="0"/>
        </a:xfrm>
      </p:grpSpPr>
      <p:sp>
        <p:nvSpPr>
          <p:cNvPr id="237" name="Google Shape;237;p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8" name="Google Shape;23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239" name="Shape 239"/>
        <p:cNvGrpSpPr/>
        <p:nvPr/>
      </p:nvGrpSpPr>
      <p:grpSpPr>
        <a:xfrm>
          <a:off x="0" y="0"/>
          <a:ext cx="0" cy="0"/>
          <a:chOff x="0" y="0"/>
          <a:chExt cx="0" cy="0"/>
        </a:xfrm>
      </p:grpSpPr>
      <p:sp>
        <p:nvSpPr>
          <p:cNvPr id="240" name="Google Shape;240;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42" name="Google Shape;242;p2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43" name="Google Shape;243;p2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44" name="Google Shape;24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45" name="Shape 245"/>
        <p:cNvGrpSpPr/>
        <p:nvPr/>
      </p:nvGrpSpPr>
      <p:grpSpPr>
        <a:xfrm>
          <a:off x="0" y="0"/>
          <a:ext cx="0" cy="0"/>
          <a:chOff x="0" y="0"/>
          <a:chExt cx="0" cy="0"/>
        </a:xfrm>
      </p:grpSpPr>
      <p:sp>
        <p:nvSpPr>
          <p:cNvPr id="246" name="Google Shape;246;p2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247" name="Google Shape;24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48" name="Shape 248"/>
        <p:cNvGrpSpPr/>
        <p:nvPr/>
      </p:nvGrpSpPr>
      <p:grpSpPr>
        <a:xfrm>
          <a:off x="0" y="0"/>
          <a:ext cx="0" cy="0"/>
          <a:chOff x="0" y="0"/>
          <a:chExt cx="0" cy="0"/>
        </a:xfrm>
      </p:grpSpPr>
      <p:sp>
        <p:nvSpPr>
          <p:cNvPr id="249" name="Google Shape;249;p2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50" name="Google Shape;250;p2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251" name="Google Shape;25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252" name="Shape 252"/>
        <p:cNvGrpSpPr/>
        <p:nvPr/>
      </p:nvGrpSpPr>
      <p:grpSpPr>
        <a:xfrm>
          <a:off x="0" y="0"/>
          <a:ext cx="0" cy="0"/>
          <a:chOff x="0" y="0"/>
          <a:chExt cx="0" cy="0"/>
        </a:xfrm>
      </p:grpSpPr>
      <p:sp>
        <p:nvSpPr>
          <p:cNvPr id="253" name="Google Shape;25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26" name="Shape 26"/>
        <p:cNvGrpSpPr/>
        <p:nvPr/>
      </p:nvGrpSpPr>
      <p:grpSpPr>
        <a:xfrm>
          <a:off x="0" y="0"/>
          <a:ext cx="0" cy="0"/>
          <a:chOff x="0" y="0"/>
          <a:chExt cx="0" cy="0"/>
        </a:xfrm>
      </p:grpSpPr>
      <p:sp>
        <p:nvSpPr>
          <p:cNvPr id="27" name="Google Shape;27;p4"/>
          <p:cNvSpPr/>
          <p:nvPr>
            <p:ph idx="2" type="pic"/>
          </p:nvPr>
        </p:nvSpPr>
        <p:spPr>
          <a:xfrm>
            <a:off x="5039775" y="203250"/>
            <a:ext cx="3905400" cy="2298600"/>
          </a:xfrm>
          <a:prstGeom prst="roundRect">
            <a:avLst>
              <a:gd fmla="val 2053" name="adj"/>
            </a:avLst>
          </a:prstGeom>
          <a:noFill/>
          <a:ln>
            <a:noFill/>
          </a:ln>
        </p:spPr>
      </p:sp>
      <p:cxnSp>
        <p:nvCxnSpPr>
          <p:cNvPr id="28" name="Google Shape;28;p4"/>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9" name="Google Shape;29;p4"/>
          <p:cNvSpPr txBox="1"/>
          <p:nvPr>
            <p:ph idx="1" type="body"/>
          </p:nvPr>
        </p:nvSpPr>
        <p:spPr>
          <a:xfrm>
            <a:off x="452575" y="1853525"/>
            <a:ext cx="2965500" cy="244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lvl1pPr>
            <a:lvl2pPr indent="-304800" lvl="1" marL="914400">
              <a:spcBef>
                <a:spcPts val="0"/>
              </a:spcBef>
              <a:spcAft>
                <a:spcPts val="0"/>
              </a:spcAft>
              <a:buClr>
                <a:schemeClr val="dk2"/>
              </a:buClr>
              <a:buSzPts val="1200"/>
              <a:buChar char="○"/>
              <a:defRPr/>
            </a:lvl2pPr>
            <a:lvl3pPr indent="-304800" lvl="2" marL="1371600">
              <a:spcBef>
                <a:spcPts val="0"/>
              </a:spcBef>
              <a:spcAft>
                <a:spcPts val="0"/>
              </a:spcAft>
              <a:buClr>
                <a:schemeClr val="dk2"/>
              </a:buClr>
              <a:buSzPts val="1200"/>
              <a:buChar char="■"/>
              <a:defRPr/>
            </a:lvl3pPr>
            <a:lvl4pPr indent="-304800" lvl="3" marL="1828800">
              <a:spcBef>
                <a:spcPts val="0"/>
              </a:spcBef>
              <a:spcAft>
                <a:spcPts val="0"/>
              </a:spcAft>
              <a:buClr>
                <a:schemeClr val="dk2"/>
              </a:buClr>
              <a:buSzPts val="1200"/>
              <a:buChar char="●"/>
              <a:defRPr/>
            </a:lvl4pPr>
            <a:lvl5pPr indent="-304800" lvl="4" marL="2286000">
              <a:spcBef>
                <a:spcPts val="0"/>
              </a:spcBef>
              <a:spcAft>
                <a:spcPts val="0"/>
              </a:spcAft>
              <a:buClr>
                <a:schemeClr val="dk2"/>
              </a:buClr>
              <a:buSzPts val="1200"/>
              <a:buChar char="○"/>
              <a:defRPr/>
            </a:lvl5pPr>
            <a:lvl6pPr indent="-304800" lvl="5" marL="2743200">
              <a:spcBef>
                <a:spcPts val="0"/>
              </a:spcBef>
              <a:spcAft>
                <a:spcPts val="0"/>
              </a:spcAft>
              <a:buClr>
                <a:schemeClr val="dk2"/>
              </a:buClr>
              <a:buSzPts val="1200"/>
              <a:buChar char="■"/>
              <a:defRPr/>
            </a:lvl6pPr>
            <a:lvl7pPr indent="-304800" lvl="6" marL="3200400">
              <a:spcBef>
                <a:spcPts val="0"/>
              </a:spcBef>
              <a:spcAft>
                <a:spcPts val="0"/>
              </a:spcAft>
              <a:buClr>
                <a:schemeClr val="dk2"/>
              </a:buClr>
              <a:buSzPts val="1200"/>
              <a:buChar char="●"/>
              <a:defRPr/>
            </a:lvl7pPr>
            <a:lvl8pPr indent="-304800" lvl="7" marL="3657600">
              <a:spcBef>
                <a:spcPts val="0"/>
              </a:spcBef>
              <a:spcAft>
                <a:spcPts val="0"/>
              </a:spcAft>
              <a:buClr>
                <a:schemeClr val="dk2"/>
              </a:buClr>
              <a:buSzPts val="1200"/>
              <a:buChar char="○"/>
              <a:defRPr/>
            </a:lvl8pPr>
            <a:lvl9pPr indent="-304800" lvl="8" marL="4114800">
              <a:spcBef>
                <a:spcPts val="0"/>
              </a:spcBef>
              <a:spcAft>
                <a:spcPts val="0"/>
              </a:spcAft>
              <a:buClr>
                <a:schemeClr val="dk2"/>
              </a:buClr>
              <a:buSzPts val="1200"/>
              <a:buChar char="■"/>
              <a:defRPr/>
            </a:lvl9pPr>
          </a:lstStyle>
          <a:p/>
        </p:txBody>
      </p:sp>
      <p:sp>
        <p:nvSpPr>
          <p:cNvPr id="30" name="Google Shape;30;p4"/>
          <p:cNvSpPr/>
          <p:nvPr>
            <p:ph idx="3" type="pic"/>
          </p:nvPr>
        </p:nvSpPr>
        <p:spPr>
          <a:xfrm>
            <a:off x="5039775" y="2624675"/>
            <a:ext cx="3905400" cy="2298600"/>
          </a:xfrm>
          <a:prstGeom prst="roundRect">
            <a:avLst>
              <a:gd fmla="val 2053" name="adj"/>
            </a:avLst>
          </a:prstGeom>
          <a:noFill/>
          <a:ln>
            <a:noFill/>
          </a:ln>
        </p:spPr>
      </p:sp>
      <p:sp>
        <p:nvSpPr>
          <p:cNvPr id="31" name="Google Shape;31;p4"/>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32" name="Google Shape;32;p4"/>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33" name="Google Shape;33;p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34" name="Google Shape;34;p4"/>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54" name="Shape 254"/>
        <p:cNvGrpSpPr/>
        <p:nvPr/>
      </p:nvGrpSpPr>
      <p:grpSpPr>
        <a:xfrm>
          <a:off x="0" y="0"/>
          <a:ext cx="0" cy="0"/>
          <a:chOff x="0" y="0"/>
          <a:chExt cx="0" cy="0"/>
        </a:xfrm>
      </p:grpSpPr>
      <p:sp>
        <p:nvSpPr>
          <p:cNvPr id="255" name="Google Shape;255;p3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8" name="Google Shape;258;p3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9" name="Google Shape;259;p3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0" name="Google Shape;260;p3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1" name="Google Shape;261;p3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2" name="Google Shape;262;p3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65" name="Google Shape;265;p3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66" name="Google Shape;266;p32"/>
          <p:cNvSpPr/>
          <p:nvPr>
            <p:ph idx="2" type="pic"/>
          </p:nvPr>
        </p:nvSpPr>
        <p:spPr>
          <a:xfrm>
            <a:off x="4992024" y="1152775"/>
            <a:ext cx="3840300" cy="3416400"/>
          </a:xfrm>
          <a:prstGeom prst="rect">
            <a:avLst/>
          </a:prstGeom>
          <a:noFill/>
          <a:ln>
            <a:noFill/>
          </a:ln>
        </p:spPr>
      </p:sp>
      <p:sp>
        <p:nvSpPr>
          <p:cNvPr id="267" name="Google Shape;26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268" name="Shape 268"/>
        <p:cNvGrpSpPr/>
        <p:nvPr/>
      </p:nvGrpSpPr>
      <p:grpSpPr>
        <a:xfrm>
          <a:off x="0" y="0"/>
          <a:ext cx="0" cy="0"/>
          <a:chOff x="0" y="0"/>
          <a:chExt cx="0" cy="0"/>
        </a:xfrm>
      </p:grpSpPr>
      <p:sp>
        <p:nvSpPr>
          <p:cNvPr id="269" name="Google Shape;26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1" name="Google Shape;271;p3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2" name="Google Shape;272;p3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3" name="Google Shape;273;p3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4" name="Google Shape;274;p3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75" name="Shape 275"/>
        <p:cNvGrpSpPr/>
        <p:nvPr/>
      </p:nvGrpSpPr>
      <p:grpSpPr>
        <a:xfrm>
          <a:off x="0" y="0"/>
          <a:ext cx="0" cy="0"/>
          <a:chOff x="0" y="0"/>
          <a:chExt cx="0" cy="0"/>
        </a:xfrm>
      </p:grpSpPr>
      <p:sp>
        <p:nvSpPr>
          <p:cNvPr id="276" name="Google Shape;27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8" name="Google Shape;278;p3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9" name="Google Shape;279;p34"/>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0" name="Google Shape;280;p3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81" name="Google Shape;281;p3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3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3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84" name="Shape 284"/>
        <p:cNvGrpSpPr/>
        <p:nvPr/>
      </p:nvGrpSpPr>
      <p:grpSpPr>
        <a:xfrm>
          <a:off x="0" y="0"/>
          <a:ext cx="0" cy="0"/>
          <a:chOff x="0" y="0"/>
          <a:chExt cx="0" cy="0"/>
        </a:xfrm>
      </p:grpSpPr>
      <p:sp>
        <p:nvSpPr>
          <p:cNvPr id="285" name="Google Shape;28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7" name="Google Shape;287;p3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8" name="Google Shape;288;p3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3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0" name="Google Shape;290;p3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1" name="Google Shape;291;p3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2" name="Google Shape;292;p3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3" name="Google Shape;293;p3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4" name="Google Shape;294;p3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95" name="Shape 295"/>
        <p:cNvGrpSpPr/>
        <p:nvPr/>
      </p:nvGrpSpPr>
      <p:grpSpPr>
        <a:xfrm>
          <a:off x="0" y="0"/>
          <a:ext cx="0" cy="0"/>
          <a:chOff x="0" y="0"/>
          <a:chExt cx="0" cy="0"/>
        </a:xfrm>
      </p:grpSpPr>
      <p:sp>
        <p:nvSpPr>
          <p:cNvPr id="296" name="Google Shape;296;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97" name="Google Shape;29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99" name="Shape 299"/>
        <p:cNvGrpSpPr/>
        <p:nvPr/>
      </p:nvGrpSpPr>
      <p:grpSpPr>
        <a:xfrm>
          <a:off x="0" y="0"/>
          <a:ext cx="0" cy="0"/>
          <a:chOff x="0" y="0"/>
          <a:chExt cx="0" cy="0"/>
        </a:xfrm>
      </p:grpSpPr>
      <p:sp>
        <p:nvSpPr>
          <p:cNvPr id="300" name="Google Shape;300;p3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1" name="Google Shape;301;p37"/>
          <p:cNvSpPr/>
          <p:nvPr>
            <p:ph idx="2" type="pic"/>
          </p:nvPr>
        </p:nvSpPr>
        <p:spPr>
          <a:xfrm>
            <a:off x="4804825" y="1133300"/>
            <a:ext cx="4027500" cy="2392800"/>
          </a:xfrm>
          <a:prstGeom prst="rect">
            <a:avLst/>
          </a:prstGeom>
          <a:noFill/>
          <a:ln>
            <a:noFill/>
          </a:ln>
        </p:spPr>
      </p:sp>
      <p:sp>
        <p:nvSpPr>
          <p:cNvPr id="302" name="Google Shape;302;p37"/>
          <p:cNvSpPr/>
          <p:nvPr>
            <p:ph idx="3" type="pic"/>
          </p:nvPr>
        </p:nvSpPr>
        <p:spPr>
          <a:xfrm>
            <a:off x="311725" y="1133300"/>
            <a:ext cx="4027500" cy="2392800"/>
          </a:xfrm>
          <a:prstGeom prst="rect">
            <a:avLst/>
          </a:prstGeom>
          <a:noFill/>
          <a:ln>
            <a:noFill/>
          </a:ln>
        </p:spPr>
      </p:sp>
      <p:sp>
        <p:nvSpPr>
          <p:cNvPr id="303" name="Google Shape;303;p3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4" name="Google Shape;30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6" name="Google Shape;306;p3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07" name="Google Shape;307;p3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08" name="Shape 308"/>
        <p:cNvGrpSpPr/>
        <p:nvPr/>
      </p:nvGrpSpPr>
      <p:grpSpPr>
        <a:xfrm>
          <a:off x="0" y="0"/>
          <a:ext cx="0" cy="0"/>
          <a:chOff x="0" y="0"/>
          <a:chExt cx="0" cy="0"/>
        </a:xfrm>
      </p:grpSpPr>
      <p:sp>
        <p:nvSpPr>
          <p:cNvPr id="309" name="Google Shape;309;p3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0" name="Google Shape;310;p38"/>
          <p:cNvSpPr/>
          <p:nvPr>
            <p:ph idx="2" type="pic"/>
          </p:nvPr>
        </p:nvSpPr>
        <p:spPr>
          <a:xfrm>
            <a:off x="6205225" y="1128325"/>
            <a:ext cx="2627100" cy="2273100"/>
          </a:xfrm>
          <a:prstGeom prst="rect">
            <a:avLst/>
          </a:prstGeom>
          <a:noFill/>
          <a:ln>
            <a:noFill/>
          </a:ln>
        </p:spPr>
      </p:sp>
      <p:sp>
        <p:nvSpPr>
          <p:cNvPr id="311" name="Google Shape;311;p38"/>
          <p:cNvSpPr/>
          <p:nvPr>
            <p:ph idx="3" type="pic"/>
          </p:nvPr>
        </p:nvSpPr>
        <p:spPr>
          <a:xfrm>
            <a:off x="311725" y="1128325"/>
            <a:ext cx="2627100" cy="2273100"/>
          </a:xfrm>
          <a:prstGeom prst="rect">
            <a:avLst/>
          </a:prstGeom>
          <a:noFill/>
          <a:ln>
            <a:noFill/>
          </a:ln>
        </p:spPr>
      </p:sp>
      <p:sp>
        <p:nvSpPr>
          <p:cNvPr id="312" name="Google Shape;312;p3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3" name="Google Shape;313;p38"/>
          <p:cNvSpPr/>
          <p:nvPr>
            <p:ph idx="5" type="pic"/>
          </p:nvPr>
        </p:nvSpPr>
        <p:spPr>
          <a:xfrm>
            <a:off x="3255250" y="1128325"/>
            <a:ext cx="2627100" cy="2273100"/>
          </a:xfrm>
          <a:prstGeom prst="rect">
            <a:avLst/>
          </a:prstGeom>
          <a:noFill/>
          <a:ln>
            <a:noFill/>
          </a:ln>
        </p:spPr>
      </p:sp>
      <p:sp>
        <p:nvSpPr>
          <p:cNvPr id="314" name="Google Shape;314;p3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5" name="Google Shape;315;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6" name="Google Shape;31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17" name="Google Shape;317;p3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8" name="Google Shape;318;p3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9" name="Google Shape;319;p3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20" name="Shape 320"/>
        <p:cNvGrpSpPr/>
        <p:nvPr/>
      </p:nvGrpSpPr>
      <p:grpSpPr>
        <a:xfrm>
          <a:off x="0" y="0"/>
          <a:ext cx="0" cy="0"/>
          <a:chOff x="0" y="0"/>
          <a:chExt cx="0" cy="0"/>
        </a:xfrm>
      </p:grpSpPr>
      <p:sp>
        <p:nvSpPr>
          <p:cNvPr id="321" name="Google Shape;321;p39"/>
          <p:cNvSpPr/>
          <p:nvPr>
            <p:ph idx="2" type="pic"/>
          </p:nvPr>
        </p:nvSpPr>
        <p:spPr>
          <a:xfrm>
            <a:off x="311700" y="445025"/>
            <a:ext cx="8520600" cy="4218300"/>
          </a:xfrm>
          <a:prstGeom prst="rect">
            <a:avLst/>
          </a:prstGeom>
          <a:noFill/>
          <a:ln>
            <a:noFill/>
          </a:ln>
        </p:spPr>
      </p:sp>
      <p:sp>
        <p:nvSpPr>
          <p:cNvPr id="322" name="Google Shape;32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23" name="Shape 323"/>
        <p:cNvGrpSpPr/>
        <p:nvPr/>
      </p:nvGrpSpPr>
      <p:grpSpPr>
        <a:xfrm>
          <a:off x="0" y="0"/>
          <a:ext cx="0" cy="0"/>
          <a:chOff x="0" y="0"/>
          <a:chExt cx="0" cy="0"/>
        </a:xfrm>
      </p:grpSpPr>
      <p:sp>
        <p:nvSpPr>
          <p:cNvPr id="324" name="Google Shape;32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40"/>
          <p:cNvSpPr/>
          <p:nvPr>
            <p:ph idx="2" type="pic"/>
          </p:nvPr>
        </p:nvSpPr>
        <p:spPr>
          <a:xfrm>
            <a:off x="3389600" y="118913"/>
            <a:ext cx="1643700" cy="1535100"/>
          </a:xfrm>
          <a:prstGeom prst="rect">
            <a:avLst/>
          </a:prstGeom>
          <a:noFill/>
          <a:ln>
            <a:noFill/>
          </a:ln>
        </p:spPr>
      </p:sp>
      <p:sp>
        <p:nvSpPr>
          <p:cNvPr id="326" name="Google Shape;326;p40"/>
          <p:cNvSpPr/>
          <p:nvPr>
            <p:ph idx="3" type="pic"/>
          </p:nvPr>
        </p:nvSpPr>
        <p:spPr>
          <a:xfrm>
            <a:off x="5195935" y="118913"/>
            <a:ext cx="1643700" cy="1535100"/>
          </a:xfrm>
          <a:prstGeom prst="rect">
            <a:avLst/>
          </a:prstGeom>
          <a:noFill/>
          <a:ln>
            <a:noFill/>
          </a:ln>
        </p:spPr>
      </p:sp>
      <p:sp>
        <p:nvSpPr>
          <p:cNvPr id="327" name="Google Shape;327;p40"/>
          <p:cNvSpPr/>
          <p:nvPr>
            <p:ph idx="4" type="pic"/>
          </p:nvPr>
        </p:nvSpPr>
        <p:spPr>
          <a:xfrm>
            <a:off x="7002270" y="118913"/>
            <a:ext cx="1643700" cy="1535100"/>
          </a:xfrm>
          <a:prstGeom prst="rect">
            <a:avLst/>
          </a:prstGeom>
          <a:noFill/>
          <a:ln>
            <a:noFill/>
          </a:ln>
        </p:spPr>
      </p:sp>
      <p:sp>
        <p:nvSpPr>
          <p:cNvPr id="328" name="Google Shape;328;p40"/>
          <p:cNvSpPr/>
          <p:nvPr>
            <p:ph idx="5" type="pic"/>
          </p:nvPr>
        </p:nvSpPr>
        <p:spPr>
          <a:xfrm>
            <a:off x="3389588" y="1804212"/>
            <a:ext cx="1643700" cy="1535100"/>
          </a:xfrm>
          <a:prstGeom prst="rect">
            <a:avLst/>
          </a:prstGeom>
          <a:noFill/>
          <a:ln>
            <a:noFill/>
          </a:ln>
        </p:spPr>
      </p:sp>
      <p:sp>
        <p:nvSpPr>
          <p:cNvPr id="329" name="Google Shape;329;p40"/>
          <p:cNvSpPr/>
          <p:nvPr>
            <p:ph idx="6" type="pic"/>
          </p:nvPr>
        </p:nvSpPr>
        <p:spPr>
          <a:xfrm>
            <a:off x="5195922" y="1804212"/>
            <a:ext cx="1643700" cy="1535100"/>
          </a:xfrm>
          <a:prstGeom prst="rect">
            <a:avLst/>
          </a:prstGeom>
          <a:noFill/>
          <a:ln>
            <a:noFill/>
          </a:ln>
        </p:spPr>
      </p:sp>
      <p:sp>
        <p:nvSpPr>
          <p:cNvPr id="330" name="Google Shape;330;p40"/>
          <p:cNvSpPr/>
          <p:nvPr>
            <p:ph idx="7" type="pic"/>
          </p:nvPr>
        </p:nvSpPr>
        <p:spPr>
          <a:xfrm>
            <a:off x="7002257" y="1804212"/>
            <a:ext cx="1643700" cy="1535100"/>
          </a:xfrm>
          <a:prstGeom prst="rect">
            <a:avLst/>
          </a:prstGeom>
          <a:noFill/>
          <a:ln>
            <a:noFill/>
          </a:ln>
        </p:spPr>
      </p:sp>
      <p:sp>
        <p:nvSpPr>
          <p:cNvPr id="331" name="Google Shape;331;p4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32" name="Google Shape;332;p40"/>
          <p:cNvSpPr/>
          <p:nvPr>
            <p:ph idx="8" type="pic"/>
          </p:nvPr>
        </p:nvSpPr>
        <p:spPr>
          <a:xfrm>
            <a:off x="3389588" y="3489487"/>
            <a:ext cx="1643700" cy="1535100"/>
          </a:xfrm>
          <a:prstGeom prst="rect">
            <a:avLst/>
          </a:prstGeom>
          <a:noFill/>
          <a:ln>
            <a:noFill/>
          </a:ln>
        </p:spPr>
      </p:sp>
      <p:sp>
        <p:nvSpPr>
          <p:cNvPr id="333" name="Google Shape;333;p40"/>
          <p:cNvSpPr/>
          <p:nvPr>
            <p:ph idx="9" type="pic"/>
          </p:nvPr>
        </p:nvSpPr>
        <p:spPr>
          <a:xfrm>
            <a:off x="5195922" y="3489487"/>
            <a:ext cx="1643700" cy="1535100"/>
          </a:xfrm>
          <a:prstGeom prst="rect">
            <a:avLst/>
          </a:prstGeom>
          <a:noFill/>
          <a:ln>
            <a:noFill/>
          </a:ln>
        </p:spPr>
      </p:sp>
      <p:sp>
        <p:nvSpPr>
          <p:cNvPr id="334" name="Google Shape;334;p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35" name="Shape 35"/>
        <p:cNvGrpSpPr/>
        <p:nvPr/>
      </p:nvGrpSpPr>
      <p:grpSpPr>
        <a:xfrm>
          <a:off x="0" y="0"/>
          <a:ext cx="0" cy="0"/>
          <a:chOff x="0" y="0"/>
          <a:chExt cx="0" cy="0"/>
        </a:xfrm>
      </p:grpSpPr>
      <p:cxnSp>
        <p:nvCxnSpPr>
          <p:cNvPr id="36" name="Google Shape;36;p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37" name="Google Shape;37;p5"/>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38" name="Google Shape;38;p5"/>
          <p:cNvSpPr txBox="1"/>
          <p:nvPr>
            <p:ph idx="2" type="title"/>
          </p:nvPr>
        </p:nvSpPr>
        <p:spPr>
          <a:xfrm>
            <a:off x="472350" y="3144800"/>
            <a:ext cx="2965500" cy="164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sp>
        <p:nvSpPr>
          <p:cNvPr id="39" name="Google Shape;39;p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0" name="Google Shape;40;p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41" name="Google Shape;41;p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42" name="Shape 42"/>
        <p:cNvGrpSpPr/>
        <p:nvPr/>
      </p:nvGrpSpPr>
      <p:grpSpPr>
        <a:xfrm>
          <a:off x="0" y="0"/>
          <a:ext cx="0" cy="0"/>
          <a:chOff x="0" y="0"/>
          <a:chExt cx="0" cy="0"/>
        </a:xfrm>
      </p:grpSpPr>
      <p:sp>
        <p:nvSpPr>
          <p:cNvPr id="43" name="Google Shape;4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4" name="Google Shape;44;p6"/>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45" name="Google Shape;45;p6"/>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46" name="Google Shape;46;p6"/>
          <p:cNvSpPr txBox="1"/>
          <p:nvPr>
            <p:ph idx="1" type="body"/>
          </p:nvPr>
        </p:nvSpPr>
        <p:spPr>
          <a:xfrm>
            <a:off x="5605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7" name="Google Shape;47;p6"/>
          <p:cNvSpPr txBox="1"/>
          <p:nvPr>
            <p:ph idx="2" type="body"/>
          </p:nvPr>
        </p:nvSpPr>
        <p:spPr>
          <a:xfrm>
            <a:off x="41131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8" name="Google Shape;48;p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9" name="Google Shape;49;p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50" name="Google Shape;50;p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51" name="Shape 51"/>
        <p:cNvGrpSpPr/>
        <p:nvPr/>
      </p:nvGrpSpPr>
      <p:grpSpPr>
        <a:xfrm>
          <a:off x="0" y="0"/>
          <a:ext cx="0" cy="0"/>
          <a:chOff x="0" y="0"/>
          <a:chExt cx="0" cy="0"/>
        </a:xfrm>
      </p:grpSpPr>
      <p:sp>
        <p:nvSpPr>
          <p:cNvPr id="52" name="Google Shape;5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53" name="Google Shape;53;p7"/>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54" name="Google Shape;54;p7"/>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55" name="Google Shape;55;p7"/>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6" name="Google Shape;56;p7"/>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7" name="Google Shape;57;p7"/>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8" name="Google Shape;58;p7"/>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9" name="Google Shape;59;p7"/>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0" name="Google Shape;60;p7"/>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61" name="Google Shape;61;p7"/>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62" name="Shape 62"/>
        <p:cNvGrpSpPr/>
        <p:nvPr/>
      </p:nvGrpSpPr>
      <p:grpSpPr>
        <a:xfrm>
          <a:off x="0" y="0"/>
          <a:ext cx="0" cy="0"/>
          <a:chOff x="0" y="0"/>
          <a:chExt cx="0" cy="0"/>
        </a:xfrm>
      </p:grpSpPr>
      <p:sp>
        <p:nvSpPr>
          <p:cNvPr id="63" name="Google Shape;6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64" name="Google Shape;64;p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65" name="Google Shape;65;p8"/>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66" name="Google Shape;66;p8"/>
          <p:cNvSpPr/>
          <p:nvPr>
            <p:ph idx="2" type="pic"/>
          </p:nvPr>
        </p:nvSpPr>
        <p:spPr>
          <a:xfrm>
            <a:off x="5039775" y="196800"/>
            <a:ext cx="3905400" cy="4749900"/>
          </a:xfrm>
          <a:prstGeom prst="roundRect">
            <a:avLst>
              <a:gd fmla="val 2053" name="adj"/>
            </a:avLst>
          </a:prstGeom>
          <a:noFill/>
          <a:ln>
            <a:noFill/>
          </a:ln>
        </p:spPr>
      </p:sp>
      <p:sp>
        <p:nvSpPr>
          <p:cNvPr id="67" name="Google Shape;67;p8"/>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68" name="Google Shape;68;p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9" name="Google Shape;69;p8"/>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70" name="Google Shape;70;p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71" name="Shape 71"/>
        <p:cNvGrpSpPr/>
        <p:nvPr/>
      </p:nvGrpSpPr>
      <p:grpSpPr>
        <a:xfrm>
          <a:off x="0" y="0"/>
          <a:ext cx="0" cy="0"/>
          <a:chOff x="0" y="0"/>
          <a:chExt cx="0" cy="0"/>
        </a:xfrm>
      </p:grpSpPr>
      <p:sp>
        <p:nvSpPr>
          <p:cNvPr id="72" name="Google Shape;72;p9"/>
          <p:cNvSpPr/>
          <p:nvPr>
            <p:ph idx="2" type="pic"/>
          </p:nvPr>
        </p:nvSpPr>
        <p:spPr>
          <a:xfrm>
            <a:off x="566350" y="1569300"/>
            <a:ext cx="1466400" cy="1570200"/>
          </a:xfrm>
          <a:prstGeom prst="roundRect">
            <a:avLst>
              <a:gd fmla="val 6320" name="adj"/>
            </a:avLst>
          </a:prstGeom>
          <a:noFill/>
          <a:ln>
            <a:noFill/>
          </a:ln>
        </p:spPr>
      </p:sp>
      <p:sp>
        <p:nvSpPr>
          <p:cNvPr id="73" name="Google Shape;73;p9"/>
          <p:cNvSpPr/>
          <p:nvPr>
            <p:ph idx="3" type="pic"/>
          </p:nvPr>
        </p:nvSpPr>
        <p:spPr>
          <a:xfrm>
            <a:off x="2588275" y="1569300"/>
            <a:ext cx="1466400" cy="1570200"/>
          </a:xfrm>
          <a:prstGeom prst="roundRect">
            <a:avLst>
              <a:gd fmla="val 6320" name="adj"/>
            </a:avLst>
          </a:prstGeom>
          <a:noFill/>
          <a:ln>
            <a:noFill/>
          </a:ln>
        </p:spPr>
      </p:sp>
      <p:sp>
        <p:nvSpPr>
          <p:cNvPr id="74" name="Google Shape;74;p9"/>
          <p:cNvSpPr/>
          <p:nvPr>
            <p:ph idx="4" type="pic"/>
          </p:nvPr>
        </p:nvSpPr>
        <p:spPr>
          <a:xfrm>
            <a:off x="4613113" y="1569300"/>
            <a:ext cx="1466400" cy="1570200"/>
          </a:xfrm>
          <a:prstGeom prst="roundRect">
            <a:avLst>
              <a:gd fmla="val 6320" name="adj"/>
            </a:avLst>
          </a:prstGeom>
          <a:noFill/>
          <a:ln>
            <a:noFill/>
          </a:ln>
        </p:spPr>
      </p:sp>
      <p:sp>
        <p:nvSpPr>
          <p:cNvPr id="75" name="Google Shape;75;p9"/>
          <p:cNvSpPr/>
          <p:nvPr>
            <p:ph idx="5" type="pic"/>
          </p:nvPr>
        </p:nvSpPr>
        <p:spPr>
          <a:xfrm>
            <a:off x="6637950" y="1569300"/>
            <a:ext cx="1466400" cy="1570200"/>
          </a:xfrm>
          <a:prstGeom prst="roundRect">
            <a:avLst>
              <a:gd fmla="val 6320" name="adj"/>
            </a:avLst>
          </a:prstGeom>
          <a:noFill/>
          <a:ln>
            <a:noFill/>
          </a:ln>
        </p:spPr>
      </p:sp>
      <p:cxnSp>
        <p:nvCxnSpPr>
          <p:cNvPr id="76" name="Google Shape;76;p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77" name="Google Shape;77;p9"/>
          <p:cNvSpPr txBox="1"/>
          <p:nvPr>
            <p:ph type="title"/>
          </p:nvPr>
        </p:nvSpPr>
        <p:spPr>
          <a:xfrm>
            <a:off x="450850" y="596800"/>
            <a:ext cx="67677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78" name="Google Shape;78;p9"/>
          <p:cNvSpPr txBox="1"/>
          <p:nvPr>
            <p:ph idx="1" type="subTitle"/>
          </p:nvPr>
        </p:nvSpPr>
        <p:spPr>
          <a:xfrm>
            <a:off x="5663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79" name="Google Shape;79;p9"/>
          <p:cNvSpPr txBox="1"/>
          <p:nvPr>
            <p:ph idx="6" type="subTitle"/>
          </p:nvPr>
        </p:nvSpPr>
        <p:spPr>
          <a:xfrm>
            <a:off x="2588275"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0" name="Google Shape;80;p9"/>
          <p:cNvSpPr txBox="1"/>
          <p:nvPr>
            <p:ph idx="7" type="subTitle"/>
          </p:nvPr>
        </p:nvSpPr>
        <p:spPr>
          <a:xfrm>
            <a:off x="4613113"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1" name="Google Shape;81;p9"/>
          <p:cNvSpPr txBox="1"/>
          <p:nvPr>
            <p:ph idx="8" type="subTitle"/>
          </p:nvPr>
        </p:nvSpPr>
        <p:spPr>
          <a:xfrm>
            <a:off x="66379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2" name="Google Shape;82;p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3" name="Google Shape;83;p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4" name="Google Shape;84;p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85" name="Shape 85"/>
        <p:cNvGrpSpPr/>
        <p:nvPr/>
      </p:nvGrpSpPr>
      <p:grpSpPr>
        <a:xfrm>
          <a:off x="0" y="0"/>
          <a:ext cx="0" cy="0"/>
          <a:chOff x="0" y="0"/>
          <a:chExt cx="0" cy="0"/>
        </a:xfrm>
      </p:grpSpPr>
      <p:sp>
        <p:nvSpPr>
          <p:cNvPr id="86" name="Google Shape;86;p10"/>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87" name="Google Shape;87;p10"/>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88" name="Google Shape;88;p10"/>
          <p:cNvSpPr txBox="1"/>
          <p:nvPr>
            <p:ph idx="1" type="subTitle"/>
          </p:nvPr>
        </p:nvSpPr>
        <p:spPr>
          <a:xfrm>
            <a:off x="675475"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89" name="Google Shape;89;p10"/>
          <p:cNvSpPr txBox="1"/>
          <p:nvPr>
            <p:ph idx="2" type="body"/>
          </p:nvPr>
        </p:nvSpPr>
        <p:spPr>
          <a:xfrm>
            <a:off x="604925"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0" name="Google Shape;90;p10"/>
          <p:cNvSpPr txBox="1"/>
          <p:nvPr>
            <p:ph idx="3" type="subTitle"/>
          </p:nvPr>
        </p:nvSpPr>
        <p:spPr>
          <a:xfrm>
            <a:off x="3885400"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1" name="Google Shape;91;p10"/>
          <p:cNvSpPr txBox="1"/>
          <p:nvPr>
            <p:ph idx="4" type="body"/>
          </p:nvPr>
        </p:nvSpPr>
        <p:spPr>
          <a:xfrm>
            <a:off x="3814850"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2" name="Google Shape;92;p10"/>
          <p:cNvSpPr txBox="1"/>
          <p:nvPr>
            <p:ph idx="5" type="subTitle"/>
          </p:nvPr>
        </p:nvSpPr>
        <p:spPr>
          <a:xfrm>
            <a:off x="7024719"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3" name="Google Shape;93;p10"/>
          <p:cNvSpPr txBox="1"/>
          <p:nvPr>
            <p:ph idx="6" type="body"/>
          </p:nvPr>
        </p:nvSpPr>
        <p:spPr>
          <a:xfrm>
            <a:off x="6954219"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4" name="Google Shape;94;p10"/>
          <p:cNvSpPr txBox="1"/>
          <p:nvPr>
            <p:ph type="title"/>
          </p:nvPr>
        </p:nvSpPr>
        <p:spPr>
          <a:xfrm>
            <a:off x="450850" y="596800"/>
            <a:ext cx="6767700" cy="1287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95" name="Google Shape;95;p10"/>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6" name="Google Shape;96;p10"/>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4200"/>
              <a:buFont typeface="Inter"/>
              <a:buNone/>
              <a:defRPr b="1" sz="4200">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p:txBody>
      </p:sp>
      <p:sp>
        <p:nvSpPr>
          <p:cNvPr id="8" name="Google Shape;8;p1"/>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indent="-304800" lvl="1" marL="914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11.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public.tableau.com/views/Funnel_Analysis_17351489781640/Story1?:language=en-GB&amp;:sid=&amp;:redirect=auth&amp;:display_count=n&amp;:origin=viz_share_lin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1"/>
          <p:cNvSpPr txBox="1"/>
          <p:nvPr>
            <p:ph type="title"/>
          </p:nvPr>
        </p:nvSpPr>
        <p:spPr>
          <a:xfrm>
            <a:off x="247200" y="1682875"/>
            <a:ext cx="38004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Whitelabel The Estimation Funnel for Immoweb</a:t>
            </a:r>
            <a:endParaRPr sz="2400"/>
          </a:p>
        </p:txBody>
      </p:sp>
      <p:sp>
        <p:nvSpPr>
          <p:cNvPr id="340" name="Google Shape;340;p41"/>
          <p:cNvSpPr txBox="1"/>
          <p:nvPr>
            <p:ph idx="2" type="title"/>
          </p:nvPr>
        </p:nvSpPr>
        <p:spPr>
          <a:xfrm>
            <a:off x="217550" y="3318663"/>
            <a:ext cx="40365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A Case Study for AVIV Group</a:t>
            </a:r>
            <a:endParaRPr/>
          </a:p>
          <a:p>
            <a:pPr indent="0" lvl="0" marL="0" rtl="0" algn="l">
              <a:spcBef>
                <a:spcPts val="0"/>
              </a:spcBef>
              <a:spcAft>
                <a:spcPts val="0"/>
              </a:spcAft>
              <a:buNone/>
            </a:pPr>
            <a:r>
              <a:t/>
            </a:r>
            <a:endParaRPr sz="1100"/>
          </a:p>
          <a:p>
            <a:pPr indent="0" lvl="0" marL="0" rtl="0" algn="l">
              <a:spcBef>
                <a:spcPts val="0"/>
              </a:spcBef>
              <a:spcAft>
                <a:spcPts val="0"/>
              </a:spcAft>
              <a:buNone/>
            </a:pPr>
            <a:r>
              <a:rPr lang="en" sz="1100"/>
              <a:t>Presented By </a:t>
            </a:r>
            <a:r>
              <a:rPr lang="en" sz="1100"/>
              <a:t>: Dibyani Sahu</a:t>
            </a:r>
            <a:endParaRPr sz="1100"/>
          </a:p>
          <a:p>
            <a:pPr indent="0" lvl="0" marL="0" rtl="0" algn="l">
              <a:spcBef>
                <a:spcPts val="0"/>
              </a:spcBef>
              <a:spcAft>
                <a:spcPts val="0"/>
              </a:spcAft>
              <a:buNone/>
            </a:pPr>
            <a:r>
              <a:rPr lang="en" sz="1100"/>
              <a:t>Date: 9th January,2025</a:t>
            </a:r>
            <a:endParaRPr sz="1100"/>
          </a:p>
        </p:txBody>
      </p:sp>
      <p:pic>
        <p:nvPicPr>
          <p:cNvPr descr="Abstract image of blue ribbons on a black background." id="341" name="Google Shape;341;p41"/>
          <p:cNvPicPr preferRelativeResize="0"/>
          <p:nvPr>
            <p:ph idx="3" type="pic"/>
          </p:nvPr>
        </p:nvPicPr>
        <p:blipFill rotWithShape="1">
          <a:blip r:embed="rId3">
            <a:alphaModFix/>
          </a:blip>
          <a:srcRect b="0" l="12943" r="32255" t="0"/>
          <a:stretch/>
        </p:blipFill>
        <p:spPr>
          <a:xfrm>
            <a:off x="5039775" y="196800"/>
            <a:ext cx="3905400" cy="4749900"/>
          </a:xfrm>
          <a:prstGeom prst="roundRect">
            <a:avLst>
              <a:gd fmla="val 16667" name="adj"/>
            </a:avLst>
          </a:prstGeom>
        </p:spPr>
      </p:pic>
      <p:sp>
        <p:nvSpPr>
          <p:cNvPr id="342" name="Google Shape;342;p41"/>
          <p:cNvSpPr/>
          <p:nvPr/>
        </p:nvSpPr>
        <p:spPr>
          <a:xfrm>
            <a:off x="472825" y="196800"/>
            <a:ext cx="19626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Inter ExtraBold"/>
                <a:ea typeface="Inter ExtraBold"/>
                <a:cs typeface="Inter ExtraBold"/>
                <a:sym typeface="Inter ExtraBold"/>
              </a:rPr>
              <a:t>Aviv Group</a:t>
            </a:r>
            <a:endParaRPr>
              <a:solidFill>
                <a:schemeClr val="lt1"/>
              </a:solidFill>
              <a:latin typeface="Inter ExtraBold"/>
              <a:ea typeface="Inter ExtraBold"/>
              <a:cs typeface="Inter ExtraBold"/>
              <a:sym typeface="Inter ExtraBold"/>
            </a:endParaRPr>
          </a:p>
        </p:txBody>
      </p:sp>
      <p:sp>
        <p:nvSpPr>
          <p:cNvPr id="343" name="Google Shape;343;p41"/>
          <p:cNvSpPr/>
          <p:nvPr/>
        </p:nvSpPr>
        <p:spPr>
          <a:xfrm>
            <a:off x="6252825" y="2366700"/>
            <a:ext cx="14793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Inter ExtraBold"/>
                <a:ea typeface="Inter ExtraBold"/>
                <a:cs typeface="Inter ExtraBold"/>
                <a:sym typeface="Inter ExtraBold"/>
              </a:rPr>
              <a:t>LOGO HERE</a:t>
            </a:r>
            <a:endParaRPr>
              <a:solidFill>
                <a:schemeClr val="accent1"/>
              </a:solidFill>
              <a:latin typeface="Inter ExtraBold"/>
              <a:ea typeface="Inter ExtraBold"/>
              <a:cs typeface="Inter ExtraBold"/>
              <a:sym typeface="Inter ExtraBold"/>
            </a:endParaRPr>
          </a:p>
        </p:txBody>
      </p:sp>
      <p:pic>
        <p:nvPicPr>
          <p:cNvPr id="344" name="Google Shape;344;p41"/>
          <p:cNvPicPr preferRelativeResize="0"/>
          <p:nvPr/>
        </p:nvPicPr>
        <p:blipFill>
          <a:blip r:embed="rId4">
            <a:alphaModFix/>
          </a:blip>
          <a:stretch>
            <a:fillRect/>
          </a:stretch>
        </p:blipFill>
        <p:spPr>
          <a:xfrm>
            <a:off x="4159200" y="0"/>
            <a:ext cx="5320849" cy="5098275"/>
          </a:xfrm>
          <a:prstGeom prst="rect">
            <a:avLst/>
          </a:prstGeom>
          <a:noFill/>
          <a:ln>
            <a:noFill/>
          </a:ln>
        </p:spPr>
      </p:pic>
      <p:sp>
        <p:nvSpPr>
          <p:cNvPr id="345" name="Google Shape;345;p41"/>
          <p:cNvSpPr txBox="1"/>
          <p:nvPr/>
        </p:nvSpPr>
        <p:spPr>
          <a:xfrm>
            <a:off x="4254050" y="54825"/>
            <a:ext cx="1348500" cy="4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pic>
        <p:nvPicPr>
          <p:cNvPr id="346" name="Google Shape;346;p41"/>
          <p:cNvPicPr preferRelativeResize="0"/>
          <p:nvPr/>
        </p:nvPicPr>
        <p:blipFill>
          <a:blip r:embed="rId5">
            <a:alphaModFix/>
          </a:blip>
          <a:stretch>
            <a:fillRect/>
          </a:stretch>
        </p:blipFill>
        <p:spPr>
          <a:xfrm>
            <a:off x="4159200" y="2699"/>
            <a:ext cx="1412015" cy="2803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12" name="Shape 412"/>
        <p:cNvGrpSpPr/>
        <p:nvPr/>
      </p:nvGrpSpPr>
      <p:grpSpPr>
        <a:xfrm>
          <a:off x="0" y="0"/>
          <a:ext cx="0" cy="0"/>
          <a:chOff x="0" y="0"/>
          <a:chExt cx="0" cy="0"/>
        </a:xfrm>
      </p:grpSpPr>
      <p:sp>
        <p:nvSpPr>
          <p:cNvPr id="413" name="Google Shape;413;p50"/>
          <p:cNvSpPr txBox="1"/>
          <p:nvPr>
            <p:ph type="title"/>
          </p:nvPr>
        </p:nvSpPr>
        <p:spPr>
          <a:xfrm>
            <a:off x="588700" y="434375"/>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 CONCLUSION</a:t>
            </a:r>
            <a:endParaRPr sz="1900">
              <a:solidFill>
                <a:srgbClr val="980000"/>
              </a:solidFill>
            </a:endParaRPr>
          </a:p>
        </p:txBody>
      </p:sp>
      <p:sp>
        <p:nvSpPr>
          <p:cNvPr id="414" name="Google Shape;414;p50"/>
          <p:cNvSpPr txBox="1"/>
          <p:nvPr>
            <p:ph idx="2" type="title"/>
          </p:nvPr>
        </p:nvSpPr>
        <p:spPr>
          <a:xfrm>
            <a:off x="341875" y="918275"/>
            <a:ext cx="8355600" cy="33864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600">
                <a:solidFill>
                  <a:srgbClr val="3D00D3"/>
                </a:solidFill>
                <a:latin typeface="Times New Roman"/>
                <a:ea typeface="Times New Roman"/>
                <a:cs typeface="Times New Roman"/>
                <a:sym typeface="Times New Roman"/>
              </a:rPr>
              <a:t>Summary</a:t>
            </a:r>
            <a:r>
              <a:rPr lang="en" sz="1600">
                <a:solidFill>
                  <a:srgbClr val="3D00D3"/>
                </a:solidFill>
                <a:latin typeface="Times New Roman"/>
                <a:ea typeface="Times New Roman"/>
                <a:cs typeface="Times New Roman"/>
                <a:sym typeface="Times New Roman"/>
              </a:rPr>
              <a:t>:</a:t>
            </a:r>
            <a:endParaRPr sz="1600">
              <a:solidFill>
                <a:srgbClr val="3D00D3"/>
              </a:solidFill>
              <a:latin typeface="Times New Roman"/>
              <a:ea typeface="Times New Roman"/>
              <a:cs typeface="Times New Roman"/>
              <a:sym typeface="Times New Roman"/>
            </a:endParaRPr>
          </a:p>
          <a:p>
            <a:pPr indent="-330200" lvl="0" marL="457200" rtl="0" algn="l">
              <a:lnSpc>
                <a:spcPct val="115000"/>
              </a:lnSpc>
              <a:spcBef>
                <a:spcPts val="1200"/>
              </a:spcBef>
              <a:spcAft>
                <a:spcPts val="0"/>
              </a:spcAft>
              <a:buClr>
                <a:srgbClr val="3D00D3"/>
              </a:buClr>
              <a:buSzPts val="1600"/>
              <a:buFont typeface="Times New Roman"/>
              <a:buChar char="●"/>
            </a:pPr>
            <a:r>
              <a:rPr lang="en" sz="1600">
                <a:solidFill>
                  <a:srgbClr val="3D00D3"/>
                </a:solidFill>
                <a:latin typeface="Times New Roman"/>
                <a:ea typeface="Times New Roman"/>
                <a:cs typeface="Times New Roman"/>
                <a:sym typeface="Times New Roman"/>
              </a:rPr>
              <a:t>Meilleurs Agents is the top-performing funnel.</a:t>
            </a:r>
            <a:endParaRPr sz="1600">
              <a:solidFill>
                <a:srgbClr val="3D00D3"/>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3D00D3"/>
              </a:buClr>
              <a:buSzPts val="1600"/>
              <a:buFont typeface="Times New Roman"/>
              <a:buChar char="●"/>
            </a:pPr>
            <a:r>
              <a:rPr lang="en" sz="1600">
                <a:solidFill>
                  <a:srgbClr val="3D00D3"/>
                </a:solidFill>
                <a:latin typeface="Times New Roman"/>
                <a:ea typeface="Times New Roman"/>
                <a:cs typeface="Times New Roman"/>
                <a:sym typeface="Times New Roman"/>
              </a:rPr>
              <a:t>Critical drop-offs at Step 2 and update funnel entries across other entities.</a:t>
            </a:r>
            <a:endParaRPr sz="1600">
              <a:solidFill>
                <a:srgbClr val="3D00D3"/>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600">
                <a:solidFill>
                  <a:srgbClr val="3D00D3"/>
                </a:solidFill>
                <a:latin typeface="Times New Roman"/>
                <a:ea typeface="Times New Roman"/>
                <a:cs typeface="Times New Roman"/>
                <a:sym typeface="Times New Roman"/>
              </a:rPr>
              <a:t>Recommendations</a:t>
            </a:r>
            <a:r>
              <a:rPr lang="en" sz="1600">
                <a:solidFill>
                  <a:srgbClr val="3D00D3"/>
                </a:solidFill>
                <a:latin typeface="Times New Roman"/>
                <a:ea typeface="Times New Roman"/>
                <a:cs typeface="Times New Roman"/>
                <a:sym typeface="Times New Roman"/>
              </a:rPr>
              <a:t>:</a:t>
            </a:r>
            <a:endParaRPr sz="1600">
              <a:solidFill>
                <a:srgbClr val="3D00D3"/>
              </a:solidFill>
              <a:latin typeface="Times New Roman"/>
              <a:ea typeface="Times New Roman"/>
              <a:cs typeface="Times New Roman"/>
              <a:sym typeface="Times New Roman"/>
            </a:endParaRPr>
          </a:p>
          <a:p>
            <a:pPr indent="-330200" lvl="0" marL="457200" rtl="0" algn="l">
              <a:lnSpc>
                <a:spcPct val="115000"/>
              </a:lnSpc>
              <a:spcBef>
                <a:spcPts val="1200"/>
              </a:spcBef>
              <a:spcAft>
                <a:spcPts val="0"/>
              </a:spcAft>
              <a:buClr>
                <a:srgbClr val="3D00D3"/>
              </a:buClr>
              <a:buSzPts val="1600"/>
              <a:buFont typeface="Times New Roman"/>
              <a:buChar char="●"/>
            </a:pPr>
            <a:r>
              <a:rPr lang="en" sz="1600">
                <a:solidFill>
                  <a:srgbClr val="3D00D3"/>
                </a:solidFill>
                <a:latin typeface="Times New Roman"/>
                <a:ea typeface="Times New Roman"/>
                <a:cs typeface="Times New Roman"/>
                <a:sym typeface="Times New Roman"/>
              </a:rPr>
              <a:t>Redesign drop-off steps.</a:t>
            </a:r>
            <a:endParaRPr sz="1600">
              <a:solidFill>
                <a:srgbClr val="3D00D3"/>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3D00D3"/>
              </a:buClr>
              <a:buSzPts val="1600"/>
              <a:buFont typeface="Times New Roman"/>
              <a:buChar char="●"/>
            </a:pPr>
            <a:r>
              <a:rPr lang="en" sz="1600">
                <a:solidFill>
                  <a:srgbClr val="3D00D3"/>
                </a:solidFill>
                <a:latin typeface="Times New Roman"/>
                <a:ea typeface="Times New Roman"/>
                <a:cs typeface="Times New Roman"/>
                <a:sym typeface="Times New Roman"/>
              </a:rPr>
              <a:t>Conduct A/B tests for emails and page designs.</a:t>
            </a:r>
            <a:endParaRPr sz="1600">
              <a:solidFill>
                <a:srgbClr val="3D00D3"/>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3D00D3"/>
              </a:buClr>
              <a:buSzPts val="1600"/>
              <a:buFont typeface="Times New Roman"/>
              <a:buChar char="●"/>
            </a:pPr>
            <a:r>
              <a:rPr lang="en" sz="1600">
                <a:solidFill>
                  <a:srgbClr val="3D00D3"/>
                </a:solidFill>
                <a:latin typeface="Times New Roman"/>
                <a:ea typeface="Times New Roman"/>
                <a:cs typeface="Times New Roman"/>
                <a:sym typeface="Times New Roman"/>
              </a:rPr>
              <a:t>Implement robust granular tracking for seller drop-offs and user behaviour for actionable insights.</a:t>
            </a:r>
            <a:endParaRPr sz="1600">
              <a:solidFill>
                <a:srgbClr val="3D00D3"/>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19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415" name="Google Shape;415;p50"/>
          <p:cNvPicPr preferRelativeResize="0"/>
          <p:nvPr/>
        </p:nvPicPr>
        <p:blipFill>
          <a:blip r:embed="rId3">
            <a:alphaModFix/>
          </a:blip>
          <a:stretch>
            <a:fillRect/>
          </a:stretch>
        </p:blipFill>
        <p:spPr>
          <a:xfrm>
            <a:off x="6661625" y="208424"/>
            <a:ext cx="2304600" cy="1667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1"/>
          <p:cNvSpPr txBox="1"/>
          <p:nvPr>
            <p:ph type="title"/>
          </p:nvPr>
        </p:nvSpPr>
        <p:spPr>
          <a:xfrm>
            <a:off x="779925" y="441350"/>
            <a:ext cx="7957200" cy="12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5. Performance Monitoring Dashboard</a:t>
            </a:r>
            <a:endParaRPr sz="2800"/>
          </a:p>
          <a:p>
            <a:pPr indent="0" lvl="0" marL="0" rtl="0" algn="l">
              <a:spcBef>
                <a:spcPts val="0"/>
              </a:spcBef>
              <a:spcAft>
                <a:spcPts val="0"/>
              </a:spcAft>
              <a:buNone/>
            </a:pPr>
            <a:r>
              <a:t/>
            </a:r>
            <a:endParaRPr sz="2800"/>
          </a:p>
        </p:txBody>
      </p:sp>
      <p:sp>
        <p:nvSpPr>
          <p:cNvPr id="421" name="Google Shape;421;p51"/>
          <p:cNvSpPr txBox="1"/>
          <p:nvPr>
            <p:ph idx="7" type="body"/>
          </p:nvPr>
        </p:nvSpPr>
        <p:spPr>
          <a:xfrm>
            <a:off x="691075" y="1516350"/>
            <a:ext cx="6762600" cy="21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t/>
            </a:r>
            <a:endParaRPr sz="1400">
              <a:latin typeface="Arial"/>
              <a:ea typeface="Arial"/>
              <a:cs typeface="Arial"/>
              <a:sym typeface="Arial"/>
            </a:endParaRPr>
          </a:p>
          <a:p>
            <a:pPr indent="0" lvl="0" marL="0" rtl="0" algn="l">
              <a:spcBef>
                <a:spcPts val="0"/>
              </a:spcBef>
              <a:spcAft>
                <a:spcPts val="0"/>
              </a:spcAft>
              <a:buNone/>
            </a:pPr>
            <a:r>
              <a:rPr b="1" lang="en" sz="1400" u="sng">
                <a:solidFill>
                  <a:schemeClr val="accent1"/>
                </a:solidFill>
                <a:hlinkClick r:id="rId3">
                  <a:extLst>
                    <a:ext uri="{A12FA001-AC4F-418D-AE19-62706E023703}">
                      <ahyp:hlinkClr val="tx"/>
                    </a:ext>
                  </a:extLst>
                </a:hlinkClick>
              </a:rPr>
              <a:t>Tableau Dashboard Link</a:t>
            </a:r>
            <a:endParaRPr b="1" sz="1400">
              <a:solidFill>
                <a:schemeClr val="accent1"/>
              </a:solidFill>
            </a:endParaRPr>
          </a:p>
        </p:txBody>
      </p:sp>
      <p:sp>
        <p:nvSpPr>
          <p:cNvPr id="422" name="Google Shape;422;p51"/>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
        <p:nvSpPr>
          <p:cNvPr id="423" name="Google Shape;423;p51"/>
          <p:cNvSpPr txBox="1"/>
          <p:nvPr/>
        </p:nvSpPr>
        <p:spPr>
          <a:xfrm>
            <a:off x="2795850" y="3862950"/>
            <a:ext cx="25719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chemeClr val="accent1"/>
                </a:solidFill>
                <a:latin typeface="Lexend SemiBold"/>
                <a:ea typeface="Lexend SemiBold"/>
                <a:cs typeface="Lexend SemiBold"/>
                <a:sym typeface="Lexend SemiBold"/>
              </a:rPr>
              <a:t>     Thank You !</a:t>
            </a:r>
            <a:endParaRPr sz="1900">
              <a:solidFill>
                <a:schemeClr val="accent1"/>
              </a:solidFill>
              <a:latin typeface="Lexend SemiBold"/>
              <a:ea typeface="Lexend SemiBold"/>
              <a:cs typeface="Lexend SemiBold"/>
              <a:sym typeface="Lexen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50" name="Shape 350"/>
        <p:cNvGrpSpPr/>
        <p:nvPr/>
      </p:nvGrpSpPr>
      <p:grpSpPr>
        <a:xfrm>
          <a:off x="0" y="0"/>
          <a:ext cx="0" cy="0"/>
          <a:chOff x="0" y="0"/>
          <a:chExt cx="0" cy="0"/>
        </a:xfrm>
      </p:grpSpPr>
      <p:sp>
        <p:nvSpPr>
          <p:cNvPr id="351" name="Google Shape;351;p42"/>
          <p:cNvSpPr txBox="1"/>
          <p:nvPr>
            <p:ph type="title"/>
          </p:nvPr>
        </p:nvSpPr>
        <p:spPr>
          <a:xfrm>
            <a:off x="480125" y="464000"/>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OVERVIEW</a:t>
            </a:r>
            <a:endParaRPr sz="1900">
              <a:solidFill>
                <a:srgbClr val="980000"/>
              </a:solidFill>
            </a:endParaRPr>
          </a:p>
        </p:txBody>
      </p:sp>
      <p:sp>
        <p:nvSpPr>
          <p:cNvPr id="352" name="Google Shape;352;p42"/>
          <p:cNvSpPr txBox="1"/>
          <p:nvPr>
            <p:ph idx="2" type="title"/>
          </p:nvPr>
        </p:nvSpPr>
        <p:spPr>
          <a:xfrm>
            <a:off x="394200" y="888500"/>
            <a:ext cx="8355600" cy="37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3D00D3"/>
                </a:solidFill>
                <a:latin typeface="Times New Roman"/>
                <a:ea typeface="Times New Roman"/>
                <a:cs typeface="Times New Roman"/>
                <a:sym typeface="Times New Roman"/>
              </a:rPr>
              <a:t>Objective</a:t>
            </a:r>
            <a:r>
              <a:rPr lang="en" sz="1700">
                <a:solidFill>
                  <a:srgbClr val="3D00D3"/>
                </a:solidFill>
                <a:latin typeface="Times New Roman"/>
                <a:ea typeface="Times New Roman"/>
                <a:cs typeface="Times New Roman"/>
                <a:sym typeface="Times New Roman"/>
              </a:rPr>
              <a:t>: </a:t>
            </a:r>
            <a:r>
              <a:rPr lang="en" sz="1600">
                <a:solidFill>
                  <a:schemeClr val="dk2"/>
                </a:solidFill>
                <a:latin typeface="Times New Roman"/>
                <a:ea typeface="Times New Roman"/>
                <a:cs typeface="Times New Roman"/>
                <a:sym typeface="Times New Roman"/>
              </a:rPr>
              <a:t>To analyze the launch of the whitelabel estimation funnel for Immoweb(Belgium) and provide recommendations for success metrics, performance analysis, A/B testing, and tracking.</a:t>
            </a:r>
            <a:endParaRPr sz="16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rPr b="1" lang="en" sz="1600">
                <a:solidFill>
                  <a:srgbClr val="3D00D3"/>
                </a:solidFill>
                <a:latin typeface="Times New Roman"/>
                <a:ea typeface="Times New Roman"/>
                <a:cs typeface="Times New Roman"/>
                <a:sym typeface="Times New Roman"/>
              </a:rPr>
              <a:t>Entities</a:t>
            </a:r>
            <a:r>
              <a:rPr lang="en" sz="1600">
                <a:solidFill>
                  <a:srgbClr val="3D00D3"/>
                </a:solidFill>
                <a:latin typeface="Times New Roman"/>
                <a:ea typeface="Times New Roman"/>
                <a:cs typeface="Times New Roman"/>
                <a:sym typeface="Times New Roman"/>
              </a:rPr>
              <a:t>: </a:t>
            </a:r>
            <a:r>
              <a:rPr lang="en" sz="1600">
                <a:solidFill>
                  <a:schemeClr val="dk2"/>
                </a:solidFill>
                <a:latin typeface="Times New Roman"/>
                <a:ea typeface="Times New Roman"/>
                <a:cs typeface="Times New Roman"/>
                <a:sym typeface="Times New Roman"/>
              </a:rPr>
              <a:t>Se Loger, Meilleurs Agents, Immowelt</a:t>
            </a:r>
            <a:endParaRPr sz="16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rPr b="1" lang="en" sz="1600">
                <a:solidFill>
                  <a:srgbClr val="3D00D3"/>
                </a:solidFill>
                <a:latin typeface="Times New Roman"/>
                <a:ea typeface="Times New Roman"/>
                <a:cs typeface="Times New Roman"/>
                <a:sym typeface="Times New Roman"/>
              </a:rPr>
              <a:t>Data Source</a:t>
            </a:r>
            <a:r>
              <a:rPr lang="en" sz="1600">
                <a:solidFill>
                  <a:srgbClr val="3D00D3"/>
                </a:solidFill>
                <a:latin typeface="Times New Roman"/>
                <a:ea typeface="Times New Roman"/>
                <a:cs typeface="Times New Roman"/>
                <a:sym typeface="Times New Roman"/>
              </a:rPr>
              <a:t>: </a:t>
            </a:r>
            <a:r>
              <a:rPr lang="en" sz="1600">
                <a:solidFill>
                  <a:schemeClr val="dk2"/>
                </a:solidFill>
                <a:latin typeface="Times New Roman"/>
                <a:ea typeface="Times New Roman"/>
                <a:cs typeface="Times New Roman"/>
                <a:sym typeface="Times New Roman"/>
              </a:rPr>
              <a:t>Google Analytics, November 2022</a:t>
            </a:r>
            <a:r>
              <a:rPr lang="en" sz="1600">
                <a:solidFill>
                  <a:srgbClr val="3D00D3"/>
                </a:solidFill>
                <a:latin typeface="Times New Roman"/>
                <a:ea typeface="Times New Roman"/>
                <a:cs typeface="Times New Roman"/>
                <a:sym typeface="Times New Roman"/>
              </a:rPr>
              <a:t>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rPr b="1" lang="en" sz="1600">
                <a:solidFill>
                  <a:srgbClr val="3D00D3"/>
                </a:solidFill>
                <a:latin typeface="Times New Roman"/>
                <a:ea typeface="Times New Roman"/>
                <a:cs typeface="Times New Roman"/>
                <a:sym typeface="Times New Roman"/>
              </a:rPr>
              <a:t>Business Questions: </a:t>
            </a:r>
            <a:endParaRPr b="1"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b="1"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rPr lang="en" sz="1400">
                <a:solidFill>
                  <a:schemeClr val="dk1"/>
                </a:solidFill>
                <a:latin typeface="Arial"/>
                <a:ea typeface="Arial"/>
                <a:cs typeface="Arial"/>
                <a:sym typeface="Arial"/>
              </a:rPr>
              <a:t>● </a:t>
            </a:r>
            <a:r>
              <a:rPr lang="en" sz="1400">
                <a:solidFill>
                  <a:schemeClr val="dk2"/>
                </a:solidFill>
                <a:latin typeface="Times New Roman"/>
                <a:ea typeface="Times New Roman"/>
                <a:cs typeface="Times New Roman"/>
                <a:sym typeface="Times New Roman"/>
              </a:rPr>
              <a:t>Which </a:t>
            </a:r>
            <a:r>
              <a:rPr b="1" lang="en" sz="1400">
                <a:solidFill>
                  <a:schemeClr val="dk2"/>
                </a:solidFill>
                <a:latin typeface="Times New Roman"/>
                <a:ea typeface="Times New Roman"/>
                <a:cs typeface="Times New Roman"/>
                <a:sym typeface="Times New Roman"/>
              </a:rPr>
              <a:t>success metrics</a:t>
            </a:r>
            <a:r>
              <a:rPr lang="en" sz="1400">
                <a:solidFill>
                  <a:schemeClr val="dk2"/>
                </a:solidFill>
                <a:latin typeface="Times New Roman"/>
                <a:ea typeface="Times New Roman"/>
                <a:cs typeface="Times New Roman"/>
                <a:sym typeface="Times New Roman"/>
              </a:rPr>
              <a:t> do you suggest to measure for this initiative?</a:t>
            </a:r>
            <a:endParaRPr sz="14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400">
                <a:solidFill>
                  <a:schemeClr val="dk2"/>
                </a:solidFill>
                <a:latin typeface="Times New Roman"/>
                <a:ea typeface="Times New Roman"/>
                <a:cs typeface="Times New Roman"/>
                <a:sym typeface="Times New Roman"/>
              </a:rPr>
              <a:t>● At the moment which funnel </a:t>
            </a:r>
            <a:r>
              <a:rPr b="1" lang="en" sz="1400">
                <a:solidFill>
                  <a:schemeClr val="dk2"/>
                </a:solidFill>
                <a:latin typeface="Times New Roman"/>
                <a:ea typeface="Times New Roman"/>
                <a:cs typeface="Times New Roman"/>
                <a:sym typeface="Times New Roman"/>
              </a:rPr>
              <a:t>performs best</a:t>
            </a:r>
            <a:r>
              <a:rPr lang="en" sz="1400">
                <a:solidFill>
                  <a:schemeClr val="dk2"/>
                </a:solidFill>
                <a:latin typeface="Times New Roman"/>
                <a:ea typeface="Times New Roman"/>
                <a:cs typeface="Times New Roman"/>
                <a:sym typeface="Times New Roman"/>
              </a:rPr>
              <a:t> between Meilleurs Agents, Se Loger and Immowelt?</a:t>
            </a:r>
            <a:endParaRPr sz="14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400">
                <a:solidFill>
                  <a:schemeClr val="dk2"/>
                </a:solidFill>
                <a:latin typeface="Times New Roman"/>
                <a:ea typeface="Times New Roman"/>
                <a:cs typeface="Times New Roman"/>
                <a:sym typeface="Times New Roman"/>
              </a:rPr>
              <a:t>● Which </a:t>
            </a:r>
            <a:r>
              <a:rPr b="1" lang="en" sz="1400">
                <a:solidFill>
                  <a:schemeClr val="dk2"/>
                </a:solidFill>
                <a:latin typeface="Times New Roman"/>
                <a:ea typeface="Times New Roman"/>
                <a:cs typeface="Times New Roman"/>
                <a:sym typeface="Times New Roman"/>
              </a:rPr>
              <a:t>AB tests </a:t>
            </a:r>
            <a:r>
              <a:rPr lang="en" sz="1400">
                <a:solidFill>
                  <a:schemeClr val="dk2"/>
                </a:solidFill>
                <a:latin typeface="Times New Roman"/>
                <a:ea typeface="Times New Roman"/>
                <a:cs typeface="Times New Roman"/>
                <a:sym typeface="Times New Roman"/>
              </a:rPr>
              <a:t>will we implement and how will you analyse the results?</a:t>
            </a:r>
            <a:endParaRPr sz="14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400">
                <a:solidFill>
                  <a:schemeClr val="dk2"/>
                </a:solidFill>
                <a:latin typeface="Times New Roman"/>
                <a:ea typeface="Times New Roman"/>
                <a:cs typeface="Times New Roman"/>
                <a:sym typeface="Times New Roman"/>
              </a:rPr>
              <a:t>● How do you proceed to make sure the </a:t>
            </a:r>
            <a:r>
              <a:rPr b="1" lang="en" sz="1400">
                <a:solidFill>
                  <a:schemeClr val="dk2"/>
                </a:solidFill>
                <a:latin typeface="Times New Roman"/>
                <a:ea typeface="Times New Roman"/>
                <a:cs typeface="Times New Roman"/>
                <a:sym typeface="Times New Roman"/>
              </a:rPr>
              <a:t>tracking</a:t>
            </a:r>
            <a:r>
              <a:rPr lang="en" sz="1400">
                <a:solidFill>
                  <a:schemeClr val="dk2"/>
                </a:solidFill>
                <a:latin typeface="Times New Roman"/>
                <a:ea typeface="Times New Roman"/>
                <a:cs typeface="Times New Roman"/>
                <a:sym typeface="Times New Roman"/>
              </a:rPr>
              <a:t> will be correctly implemented? </a:t>
            </a:r>
            <a:endParaRPr sz="14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400">
                <a:solidFill>
                  <a:schemeClr val="dk2"/>
                </a:solidFill>
                <a:latin typeface="Times New Roman"/>
                <a:ea typeface="Times New Roman"/>
                <a:cs typeface="Times New Roman"/>
                <a:sym typeface="Times New Roman"/>
              </a:rPr>
              <a:t>● Draft a </a:t>
            </a:r>
            <a:r>
              <a:rPr b="1" lang="en" sz="1400">
                <a:solidFill>
                  <a:schemeClr val="dk2"/>
                </a:solidFill>
                <a:latin typeface="Times New Roman"/>
                <a:ea typeface="Times New Roman"/>
                <a:cs typeface="Times New Roman"/>
                <a:sym typeface="Times New Roman"/>
              </a:rPr>
              <a:t>dashboard</a:t>
            </a:r>
            <a:r>
              <a:rPr lang="en" sz="1400">
                <a:solidFill>
                  <a:schemeClr val="dk2"/>
                </a:solidFill>
                <a:latin typeface="Times New Roman"/>
                <a:ea typeface="Times New Roman"/>
                <a:cs typeface="Times New Roman"/>
                <a:sym typeface="Times New Roman"/>
              </a:rPr>
              <a:t> model that could be built to monitor the performance of the estimation funnel that will be implemented.</a:t>
            </a:r>
            <a:endParaRPr sz="14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xEl>
                                              <p:pRg end="14" st="1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56" name="Shape 356"/>
        <p:cNvGrpSpPr/>
        <p:nvPr/>
      </p:nvGrpSpPr>
      <p:grpSpPr>
        <a:xfrm>
          <a:off x="0" y="0"/>
          <a:ext cx="0" cy="0"/>
          <a:chOff x="0" y="0"/>
          <a:chExt cx="0" cy="0"/>
        </a:xfrm>
      </p:grpSpPr>
      <p:sp>
        <p:nvSpPr>
          <p:cNvPr id="357" name="Google Shape;357;p43"/>
          <p:cNvSpPr txBox="1"/>
          <p:nvPr>
            <p:ph type="title"/>
          </p:nvPr>
        </p:nvSpPr>
        <p:spPr>
          <a:xfrm>
            <a:off x="450525" y="483750"/>
            <a:ext cx="7625100" cy="4839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rgbClr val="980000"/>
              </a:buClr>
              <a:buSzPts val="1900"/>
              <a:buAutoNum type="arabicPeriod"/>
            </a:pPr>
            <a:r>
              <a:rPr lang="en" sz="1900">
                <a:solidFill>
                  <a:srgbClr val="980000"/>
                </a:solidFill>
              </a:rPr>
              <a:t>KEY SUCCESS METRICS</a:t>
            </a:r>
            <a:endParaRPr sz="1900">
              <a:solidFill>
                <a:srgbClr val="980000"/>
              </a:solidFill>
            </a:endParaRPr>
          </a:p>
        </p:txBody>
      </p:sp>
      <p:sp>
        <p:nvSpPr>
          <p:cNvPr id="358" name="Google Shape;358;p43"/>
          <p:cNvSpPr txBox="1"/>
          <p:nvPr>
            <p:ph idx="2" type="title"/>
          </p:nvPr>
        </p:nvSpPr>
        <p:spPr>
          <a:xfrm>
            <a:off x="351750" y="1016825"/>
            <a:ext cx="8355600" cy="2310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600">
                <a:solidFill>
                  <a:srgbClr val="000000"/>
                </a:solidFill>
                <a:latin typeface="Times New Roman"/>
                <a:ea typeface="Times New Roman"/>
                <a:cs typeface="Times New Roman"/>
                <a:sym typeface="Times New Roman"/>
              </a:rPr>
              <a:t>Metrics to Track</a:t>
            </a:r>
            <a:r>
              <a:rPr lang="en" sz="1600">
                <a:solidFill>
                  <a:srgbClr val="000000"/>
                </a:solidFill>
                <a:latin typeface="Times New Roman"/>
                <a:ea typeface="Times New Roman"/>
                <a:cs typeface="Times New Roman"/>
                <a:sym typeface="Times New Roman"/>
              </a:rPr>
              <a:t>:</a:t>
            </a:r>
            <a:endParaRPr sz="1600">
              <a:solidFill>
                <a:srgbClr val="000000"/>
              </a:solidFill>
              <a:latin typeface="Times New Roman"/>
              <a:ea typeface="Times New Roman"/>
              <a:cs typeface="Times New Roman"/>
              <a:sym typeface="Times New Roman"/>
            </a:endParaRPr>
          </a:p>
          <a:p>
            <a:pPr indent="-330200" lvl="0" marL="457200" rtl="0" algn="l">
              <a:lnSpc>
                <a:spcPct val="115000"/>
              </a:lnSpc>
              <a:spcBef>
                <a:spcPts val="1200"/>
              </a:spcBef>
              <a:spcAft>
                <a:spcPts val="0"/>
              </a:spcAft>
              <a:buClr>
                <a:schemeClr val="dk2"/>
              </a:buClr>
              <a:buSzPts val="1600"/>
              <a:buFont typeface="Times New Roman"/>
              <a:buChar char="●"/>
            </a:pPr>
            <a:r>
              <a:rPr lang="en" sz="1600">
                <a:solidFill>
                  <a:schemeClr val="dk2"/>
                </a:solidFill>
                <a:latin typeface="Times New Roman"/>
                <a:ea typeface="Times New Roman"/>
                <a:cs typeface="Times New Roman"/>
                <a:sym typeface="Times New Roman"/>
              </a:rPr>
              <a:t>Conversion Rates: Total and step-level.</a:t>
            </a:r>
            <a:endParaRPr sz="1600">
              <a:solidFill>
                <a:schemeClr val="dk2"/>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2"/>
              </a:buClr>
              <a:buSzPts val="1600"/>
              <a:buFont typeface="Times New Roman"/>
              <a:buChar char="●"/>
            </a:pPr>
            <a:r>
              <a:rPr lang="en" sz="1600">
                <a:solidFill>
                  <a:schemeClr val="dk2"/>
                </a:solidFill>
                <a:latin typeface="Times New Roman"/>
                <a:ea typeface="Times New Roman"/>
                <a:cs typeface="Times New Roman"/>
                <a:sym typeface="Times New Roman"/>
              </a:rPr>
              <a:t>Drop-Off Rates: Identifying steps with user attrition.</a:t>
            </a:r>
            <a:endParaRPr sz="1600">
              <a:solidFill>
                <a:schemeClr val="dk2"/>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2"/>
              </a:buClr>
              <a:buSzPts val="1600"/>
              <a:buFont typeface="Times New Roman"/>
              <a:buChar char="●"/>
            </a:pPr>
            <a:r>
              <a:rPr lang="en" sz="1600">
                <a:solidFill>
                  <a:schemeClr val="dk2"/>
                </a:solidFill>
                <a:latin typeface="Times New Roman"/>
                <a:ea typeface="Times New Roman"/>
                <a:cs typeface="Times New Roman"/>
                <a:sym typeface="Times New Roman"/>
              </a:rPr>
              <a:t>Total Completed Estimations: Total no.of unique estimations.</a:t>
            </a:r>
            <a:endParaRPr sz="1600">
              <a:solidFill>
                <a:schemeClr val="dk2"/>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2"/>
              </a:buClr>
              <a:buSzPts val="1600"/>
              <a:buFont typeface="Times New Roman"/>
              <a:buChar char="●"/>
            </a:pPr>
            <a:r>
              <a:rPr lang="en" sz="1600">
                <a:solidFill>
                  <a:schemeClr val="dk2"/>
                </a:solidFill>
                <a:latin typeface="Times New Roman"/>
                <a:ea typeface="Times New Roman"/>
                <a:cs typeface="Times New Roman"/>
                <a:sym typeface="Times New Roman"/>
              </a:rPr>
              <a:t>Funnel re-entry rates(open funnel):  Ratio of users entering through update funnel to total no.of emails sent. </a:t>
            </a:r>
            <a:endParaRPr sz="1600">
              <a:solidFill>
                <a:schemeClr val="dk2"/>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            </a:t>
            </a:r>
            <a:endParaRPr sz="16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359" name="Google Shape;359;p43"/>
          <p:cNvPicPr preferRelativeResize="0"/>
          <p:nvPr/>
        </p:nvPicPr>
        <p:blipFill>
          <a:blip r:embed="rId3">
            <a:alphaModFix/>
          </a:blip>
          <a:stretch>
            <a:fillRect/>
          </a:stretch>
        </p:blipFill>
        <p:spPr>
          <a:xfrm>
            <a:off x="5232025" y="157975"/>
            <a:ext cx="3754000" cy="1970850"/>
          </a:xfrm>
          <a:prstGeom prst="rect">
            <a:avLst/>
          </a:prstGeom>
          <a:noFill/>
          <a:ln>
            <a:noFill/>
          </a:ln>
        </p:spPr>
      </p:pic>
      <p:pic>
        <p:nvPicPr>
          <p:cNvPr id="360" name="Google Shape;360;p43"/>
          <p:cNvPicPr preferRelativeResize="0"/>
          <p:nvPr/>
        </p:nvPicPr>
        <p:blipFill>
          <a:blip r:embed="rId4">
            <a:alphaModFix/>
          </a:blip>
          <a:stretch>
            <a:fillRect/>
          </a:stretch>
        </p:blipFill>
        <p:spPr>
          <a:xfrm>
            <a:off x="4886825" y="2901175"/>
            <a:ext cx="3695351" cy="2123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64" name="Shape 364"/>
        <p:cNvGrpSpPr/>
        <p:nvPr/>
      </p:nvGrpSpPr>
      <p:grpSpPr>
        <a:xfrm>
          <a:off x="0" y="0"/>
          <a:ext cx="0" cy="0"/>
          <a:chOff x="0" y="0"/>
          <a:chExt cx="0" cy="0"/>
        </a:xfrm>
      </p:grpSpPr>
      <p:sp>
        <p:nvSpPr>
          <p:cNvPr id="365" name="Google Shape;365;p44"/>
          <p:cNvSpPr txBox="1"/>
          <p:nvPr>
            <p:ph type="title"/>
          </p:nvPr>
        </p:nvSpPr>
        <p:spPr>
          <a:xfrm>
            <a:off x="759450" y="118475"/>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 2. </a:t>
            </a:r>
            <a:r>
              <a:rPr lang="en" sz="1900">
                <a:solidFill>
                  <a:srgbClr val="980000"/>
                </a:solidFill>
              </a:rPr>
              <a:t>CURRENT FUNNEL PERFORMANCE</a:t>
            </a:r>
            <a:endParaRPr sz="1900">
              <a:solidFill>
                <a:srgbClr val="980000"/>
              </a:solidFill>
            </a:endParaRPr>
          </a:p>
        </p:txBody>
      </p:sp>
      <p:sp>
        <p:nvSpPr>
          <p:cNvPr id="366" name="Google Shape;366;p44"/>
          <p:cNvSpPr txBox="1"/>
          <p:nvPr>
            <p:ph idx="2" type="title"/>
          </p:nvPr>
        </p:nvSpPr>
        <p:spPr>
          <a:xfrm>
            <a:off x="302400" y="691050"/>
            <a:ext cx="8355600" cy="34947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dk1"/>
              </a:buClr>
              <a:buSzPts val="1500"/>
              <a:buFont typeface="Arial"/>
              <a:buChar char="●"/>
            </a:pPr>
            <a:r>
              <a:rPr b="1" lang="en" sz="1500">
                <a:solidFill>
                  <a:schemeClr val="dk1"/>
                </a:solidFill>
                <a:latin typeface="Times New Roman"/>
                <a:ea typeface="Times New Roman"/>
                <a:cs typeface="Times New Roman"/>
                <a:sym typeface="Times New Roman"/>
              </a:rPr>
              <a:t>Meilleurs Agents</a:t>
            </a:r>
            <a:r>
              <a:rPr lang="en" sz="1500">
                <a:solidFill>
                  <a:schemeClr val="dk1"/>
                </a:solidFill>
                <a:latin typeface="Times New Roman"/>
                <a:ea typeface="Times New Roman"/>
                <a:cs typeface="Times New Roman"/>
                <a:sym typeface="Times New Roman"/>
              </a:rPr>
              <a:t>(</a:t>
            </a:r>
            <a:r>
              <a:rPr i="1" lang="en" sz="1500">
                <a:solidFill>
                  <a:schemeClr val="dk1"/>
                </a:solidFill>
                <a:latin typeface="Times New Roman"/>
                <a:ea typeface="Times New Roman"/>
                <a:cs typeface="Times New Roman"/>
                <a:sym typeface="Times New Roman"/>
              </a:rPr>
              <a:t>Best Performing</a:t>
            </a:r>
            <a:r>
              <a:rPr lang="en"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Arial"/>
              <a:buChar char="○"/>
            </a:pPr>
            <a:r>
              <a:rPr lang="en" sz="1500">
                <a:solidFill>
                  <a:schemeClr val="dk2"/>
                </a:solidFill>
                <a:latin typeface="Times New Roman"/>
                <a:ea typeface="Times New Roman"/>
                <a:cs typeface="Times New Roman"/>
                <a:sym typeface="Times New Roman"/>
              </a:rPr>
              <a:t>Highest conversion rate: </a:t>
            </a:r>
            <a:r>
              <a:rPr b="1" lang="en" sz="1500">
                <a:solidFill>
                  <a:schemeClr val="dk2"/>
                </a:solidFill>
                <a:latin typeface="Times New Roman"/>
                <a:ea typeface="Times New Roman"/>
                <a:cs typeface="Times New Roman"/>
                <a:sym typeface="Times New Roman"/>
              </a:rPr>
              <a:t>72.09%</a:t>
            </a:r>
            <a:r>
              <a:rPr lang="en" sz="1500">
                <a:solidFill>
                  <a:schemeClr val="dk2"/>
                </a:solidFill>
                <a:latin typeface="Times New Roman"/>
                <a:ea typeface="Times New Roman"/>
                <a:cs typeface="Times New Roman"/>
                <a:sym typeface="Times New Roman"/>
              </a:rPr>
              <a:t>.</a:t>
            </a:r>
            <a:endParaRPr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Times New Roman"/>
              <a:buChar char="○"/>
            </a:pPr>
            <a:r>
              <a:rPr lang="en" sz="1500">
                <a:solidFill>
                  <a:schemeClr val="dk2"/>
                </a:solidFill>
                <a:latin typeface="Times New Roman"/>
                <a:ea typeface="Times New Roman"/>
                <a:cs typeface="Times New Roman"/>
                <a:sym typeface="Times New Roman"/>
              </a:rPr>
              <a:t>Total Completed Estimations: </a:t>
            </a:r>
            <a:r>
              <a:rPr lang="en" sz="1500">
                <a:solidFill>
                  <a:schemeClr val="dk2"/>
                </a:solidFill>
                <a:latin typeface="Arial"/>
                <a:ea typeface="Arial"/>
                <a:cs typeface="Arial"/>
                <a:sym typeface="Arial"/>
              </a:rPr>
              <a:t> </a:t>
            </a:r>
            <a:r>
              <a:rPr b="1" lang="en" sz="1500">
                <a:solidFill>
                  <a:schemeClr val="dk2"/>
                </a:solidFill>
                <a:latin typeface="Times New Roman"/>
                <a:ea typeface="Times New Roman"/>
                <a:cs typeface="Times New Roman"/>
                <a:sym typeface="Times New Roman"/>
              </a:rPr>
              <a:t>422399</a:t>
            </a:r>
            <a:endParaRPr b="1"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Times New Roman"/>
              <a:buChar char="○"/>
            </a:pPr>
            <a:r>
              <a:rPr lang="en" sz="1500">
                <a:solidFill>
                  <a:schemeClr val="dk2"/>
                </a:solidFill>
                <a:latin typeface="Times New Roman"/>
                <a:ea typeface="Times New Roman"/>
                <a:cs typeface="Times New Roman"/>
                <a:sym typeface="Times New Roman"/>
              </a:rPr>
              <a:t>Main drop-off: Step 2 (property type selection).</a:t>
            </a:r>
            <a:endParaRPr sz="1500">
              <a:solidFill>
                <a:schemeClr val="dk2"/>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Arial"/>
              <a:buChar char="●"/>
            </a:pPr>
            <a:r>
              <a:rPr b="1" lang="en" sz="1500">
                <a:solidFill>
                  <a:schemeClr val="dk1"/>
                </a:solidFill>
                <a:latin typeface="Times New Roman"/>
                <a:ea typeface="Times New Roman"/>
                <a:cs typeface="Times New Roman"/>
                <a:sym typeface="Times New Roman"/>
              </a:rPr>
              <a:t>Se Loger</a:t>
            </a:r>
            <a:r>
              <a:rPr lang="en"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Arial"/>
              <a:buChar char="○"/>
            </a:pPr>
            <a:r>
              <a:rPr lang="en" sz="1500">
                <a:solidFill>
                  <a:schemeClr val="dk2"/>
                </a:solidFill>
                <a:latin typeface="Times New Roman"/>
                <a:ea typeface="Times New Roman"/>
                <a:cs typeface="Times New Roman"/>
                <a:sym typeface="Times New Roman"/>
              </a:rPr>
              <a:t>Total Completed Estimations: </a:t>
            </a:r>
            <a:r>
              <a:rPr b="1" lang="en" sz="1500">
                <a:solidFill>
                  <a:schemeClr val="dk2"/>
                </a:solidFill>
                <a:latin typeface="Times New Roman"/>
                <a:ea typeface="Times New Roman"/>
                <a:cs typeface="Times New Roman"/>
                <a:sym typeface="Times New Roman"/>
              </a:rPr>
              <a:t>112976</a:t>
            </a:r>
            <a:endParaRPr b="1"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Arial"/>
              <a:buChar char="○"/>
            </a:pPr>
            <a:r>
              <a:rPr lang="en" sz="1500">
                <a:solidFill>
                  <a:schemeClr val="dk2"/>
                </a:solidFill>
                <a:latin typeface="Times New Roman"/>
                <a:ea typeface="Times New Roman"/>
                <a:cs typeface="Times New Roman"/>
                <a:sym typeface="Times New Roman"/>
              </a:rPr>
              <a:t>Flat funnel: </a:t>
            </a:r>
            <a:r>
              <a:rPr b="1" lang="en" sz="1500">
                <a:solidFill>
                  <a:schemeClr val="dk2"/>
                </a:solidFill>
                <a:latin typeface="Times New Roman"/>
                <a:ea typeface="Times New Roman"/>
                <a:cs typeface="Times New Roman"/>
                <a:sym typeface="Times New Roman"/>
              </a:rPr>
              <a:t>15.93% </a:t>
            </a:r>
            <a:r>
              <a:rPr lang="en" sz="1500">
                <a:solidFill>
                  <a:schemeClr val="dk2"/>
                </a:solidFill>
                <a:latin typeface="Times New Roman"/>
                <a:ea typeface="Times New Roman"/>
                <a:cs typeface="Times New Roman"/>
                <a:sym typeface="Times New Roman"/>
              </a:rPr>
              <a:t>conversion; House funnel: </a:t>
            </a:r>
            <a:r>
              <a:rPr b="1" lang="en" sz="1500">
                <a:solidFill>
                  <a:schemeClr val="dk2"/>
                </a:solidFill>
                <a:latin typeface="Times New Roman"/>
                <a:ea typeface="Times New Roman"/>
                <a:cs typeface="Times New Roman"/>
                <a:sym typeface="Times New Roman"/>
              </a:rPr>
              <a:t>56.48%</a:t>
            </a:r>
            <a:r>
              <a:rPr lang="en" sz="1500">
                <a:solidFill>
                  <a:schemeClr val="dk2"/>
                </a:solidFill>
                <a:latin typeface="Times New Roman"/>
                <a:ea typeface="Times New Roman"/>
                <a:cs typeface="Times New Roman"/>
                <a:sym typeface="Times New Roman"/>
              </a:rPr>
              <a:t>.</a:t>
            </a:r>
            <a:endParaRPr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Times New Roman"/>
              <a:buChar char="○"/>
            </a:pPr>
            <a:r>
              <a:rPr lang="en" sz="1500">
                <a:solidFill>
                  <a:schemeClr val="dk2"/>
                </a:solidFill>
                <a:latin typeface="Times New Roman"/>
                <a:ea typeface="Times New Roman"/>
                <a:cs typeface="Times New Roman"/>
                <a:sym typeface="Times New Roman"/>
              </a:rPr>
              <a:t>Major drop-offs: Steps 2(flat and house), Step 17(flat) and Step 19(house).</a:t>
            </a:r>
            <a:endParaRPr sz="1500">
              <a:solidFill>
                <a:schemeClr val="dk2"/>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Arial"/>
              <a:buChar char="●"/>
            </a:pPr>
            <a:r>
              <a:rPr b="1" lang="en" sz="1500">
                <a:solidFill>
                  <a:schemeClr val="dk1"/>
                </a:solidFill>
                <a:latin typeface="Times New Roman"/>
                <a:ea typeface="Times New Roman"/>
                <a:cs typeface="Times New Roman"/>
                <a:sym typeface="Times New Roman"/>
              </a:rPr>
              <a:t>Immowelt</a:t>
            </a:r>
            <a:r>
              <a:rPr lang="en"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Arial"/>
              <a:buChar char="○"/>
            </a:pPr>
            <a:r>
              <a:rPr lang="en" sz="1500">
                <a:solidFill>
                  <a:schemeClr val="dk2"/>
                </a:solidFill>
                <a:latin typeface="Times New Roman"/>
                <a:ea typeface="Times New Roman"/>
                <a:cs typeface="Times New Roman"/>
                <a:sym typeface="Times New Roman"/>
              </a:rPr>
              <a:t>Total Completed Estimations: </a:t>
            </a:r>
            <a:r>
              <a:rPr b="1" lang="en" sz="1500">
                <a:solidFill>
                  <a:schemeClr val="dk2"/>
                </a:solidFill>
                <a:latin typeface="Times New Roman"/>
                <a:ea typeface="Times New Roman"/>
                <a:cs typeface="Times New Roman"/>
                <a:sym typeface="Times New Roman"/>
              </a:rPr>
              <a:t>19109</a:t>
            </a:r>
            <a:endParaRPr b="1"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Arial"/>
              <a:buChar char="○"/>
            </a:pPr>
            <a:r>
              <a:rPr lang="en" sz="1500">
                <a:solidFill>
                  <a:schemeClr val="dk2"/>
                </a:solidFill>
                <a:latin typeface="Times New Roman"/>
                <a:ea typeface="Times New Roman"/>
                <a:cs typeface="Times New Roman"/>
                <a:sym typeface="Times New Roman"/>
              </a:rPr>
              <a:t>Conversion rate: </a:t>
            </a:r>
            <a:r>
              <a:rPr b="1" lang="en" sz="1500">
                <a:solidFill>
                  <a:schemeClr val="dk2"/>
                </a:solidFill>
                <a:latin typeface="Times New Roman"/>
                <a:ea typeface="Times New Roman"/>
                <a:cs typeface="Times New Roman"/>
                <a:sym typeface="Times New Roman"/>
              </a:rPr>
              <a:t>22.53%</a:t>
            </a:r>
            <a:r>
              <a:rPr lang="en" sz="1500">
                <a:solidFill>
                  <a:schemeClr val="dk2"/>
                </a:solidFill>
                <a:latin typeface="Times New Roman"/>
                <a:ea typeface="Times New Roman"/>
                <a:cs typeface="Times New Roman"/>
                <a:sym typeface="Times New Roman"/>
              </a:rPr>
              <a:t>.</a:t>
            </a:r>
            <a:endParaRPr sz="1500">
              <a:solidFill>
                <a:schemeClr val="dk2"/>
              </a:solidFill>
              <a:latin typeface="Times New Roman"/>
              <a:ea typeface="Times New Roman"/>
              <a:cs typeface="Times New Roman"/>
              <a:sym typeface="Times New Roman"/>
            </a:endParaRPr>
          </a:p>
          <a:p>
            <a:pPr indent="-323850" lvl="1" marL="914400" rtl="0" algn="l">
              <a:lnSpc>
                <a:spcPct val="115000"/>
              </a:lnSpc>
              <a:spcBef>
                <a:spcPts val="0"/>
              </a:spcBef>
              <a:spcAft>
                <a:spcPts val="0"/>
              </a:spcAft>
              <a:buClr>
                <a:schemeClr val="dk2"/>
              </a:buClr>
              <a:buSzPts val="1500"/>
              <a:buFont typeface="Times New Roman"/>
              <a:buChar char="○"/>
            </a:pPr>
            <a:r>
              <a:rPr lang="en" sz="1500">
                <a:solidFill>
                  <a:schemeClr val="dk2"/>
                </a:solidFill>
                <a:latin typeface="Times New Roman"/>
                <a:ea typeface="Times New Roman"/>
                <a:cs typeface="Times New Roman"/>
                <a:sym typeface="Times New Roman"/>
              </a:rPr>
              <a:t>Drop-offs: Step 2 (property type selection).</a:t>
            </a:r>
            <a:endParaRPr sz="1500">
              <a:solidFill>
                <a:schemeClr val="dk2"/>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b="1" sz="17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7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p:txBody>
      </p:sp>
      <p:pic>
        <p:nvPicPr>
          <p:cNvPr id="367" name="Google Shape;367;p44"/>
          <p:cNvPicPr preferRelativeResize="0"/>
          <p:nvPr/>
        </p:nvPicPr>
        <p:blipFill>
          <a:blip r:embed="rId3">
            <a:alphaModFix/>
          </a:blip>
          <a:stretch>
            <a:fillRect/>
          </a:stretch>
        </p:blipFill>
        <p:spPr>
          <a:xfrm>
            <a:off x="5735850" y="118475"/>
            <a:ext cx="3129550" cy="21818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71" name="Shape 371"/>
        <p:cNvGrpSpPr/>
        <p:nvPr/>
      </p:nvGrpSpPr>
      <p:grpSpPr>
        <a:xfrm>
          <a:off x="0" y="0"/>
          <a:ext cx="0" cy="0"/>
          <a:chOff x="0" y="0"/>
          <a:chExt cx="0" cy="0"/>
        </a:xfrm>
      </p:grpSpPr>
      <p:sp>
        <p:nvSpPr>
          <p:cNvPr id="372" name="Google Shape;372;p45"/>
          <p:cNvSpPr txBox="1"/>
          <p:nvPr>
            <p:ph type="title"/>
          </p:nvPr>
        </p:nvSpPr>
        <p:spPr>
          <a:xfrm>
            <a:off x="440625" y="157950"/>
            <a:ext cx="7625100" cy="30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980000"/>
                </a:solidFill>
              </a:rPr>
              <a:t>Funnel</a:t>
            </a:r>
            <a:r>
              <a:rPr lang="en" sz="1300">
                <a:solidFill>
                  <a:srgbClr val="980000"/>
                </a:solidFill>
              </a:rPr>
              <a:t> Analysis</a:t>
            </a:r>
            <a:endParaRPr sz="1300">
              <a:solidFill>
                <a:srgbClr val="980000"/>
              </a:solidFill>
            </a:endParaRPr>
          </a:p>
        </p:txBody>
      </p:sp>
      <p:sp>
        <p:nvSpPr>
          <p:cNvPr id="373" name="Google Shape;373;p45"/>
          <p:cNvSpPr txBox="1"/>
          <p:nvPr>
            <p:ph idx="2" type="title"/>
          </p:nvPr>
        </p:nvSpPr>
        <p:spPr>
          <a:xfrm>
            <a:off x="344825" y="834250"/>
            <a:ext cx="6289500" cy="3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374" name="Google Shape;374;p45"/>
          <p:cNvPicPr preferRelativeResize="0"/>
          <p:nvPr/>
        </p:nvPicPr>
        <p:blipFill>
          <a:blip r:embed="rId3">
            <a:alphaModFix/>
          </a:blip>
          <a:stretch>
            <a:fillRect/>
          </a:stretch>
        </p:blipFill>
        <p:spPr>
          <a:xfrm>
            <a:off x="572775" y="463950"/>
            <a:ext cx="7552177" cy="3168026"/>
          </a:xfrm>
          <a:prstGeom prst="rect">
            <a:avLst/>
          </a:prstGeom>
          <a:noFill/>
          <a:ln>
            <a:noFill/>
          </a:ln>
        </p:spPr>
      </p:pic>
      <p:sp>
        <p:nvSpPr>
          <p:cNvPr id="375" name="Google Shape;375;p45"/>
          <p:cNvSpPr txBox="1"/>
          <p:nvPr/>
        </p:nvSpPr>
        <p:spPr>
          <a:xfrm>
            <a:off x="255975" y="3741600"/>
            <a:ext cx="4502400" cy="58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Times New Roman"/>
                <a:ea typeface="Times New Roman"/>
                <a:cs typeface="Times New Roman"/>
                <a:sym typeface="Times New Roman"/>
              </a:rPr>
              <a:t>Overall conversion Immowelt: 22.54%</a:t>
            </a:r>
            <a:endParaRPr sz="11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rPr lang="en" sz="1100">
                <a:solidFill>
                  <a:schemeClr val="dk2"/>
                </a:solidFill>
                <a:latin typeface="Times New Roman"/>
                <a:ea typeface="Times New Roman"/>
                <a:cs typeface="Times New Roman"/>
                <a:sym typeface="Times New Roman"/>
              </a:rPr>
              <a:t>Significant drop off at Step 2(property type) and Step 12(flat sell timeframe)</a:t>
            </a:r>
            <a:endParaRPr sz="11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p:txBody>
      </p:sp>
      <p:sp>
        <p:nvSpPr>
          <p:cNvPr id="376" name="Google Shape;376;p45"/>
          <p:cNvSpPr txBox="1"/>
          <p:nvPr/>
        </p:nvSpPr>
        <p:spPr>
          <a:xfrm>
            <a:off x="6032025" y="2734650"/>
            <a:ext cx="878700" cy="17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Inter"/>
                <a:ea typeface="Inter"/>
                <a:cs typeface="Inter"/>
                <a:sym typeface="Inter"/>
              </a:rPr>
              <a:t>337k</a:t>
            </a:r>
            <a:endParaRPr sz="900">
              <a:solidFill>
                <a:schemeClr val="dk2"/>
              </a:solidFill>
              <a:latin typeface="Inter"/>
              <a:ea typeface="Inter"/>
              <a:cs typeface="Inter"/>
              <a:sym typeface="Inter"/>
            </a:endParaRPr>
          </a:p>
        </p:txBody>
      </p:sp>
      <p:sp>
        <p:nvSpPr>
          <p:cNvPr id="377" name="Google Shape;377;p45"/>
          <p:cNvSpPr txBox="1"/>
          <p:nvPr/>
        </p:nvSpPr>
        <p:spPr>
          <a:xfrm>
            <a:off x="6032025" y="3159125"/>
            <a:ext cx="5727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Inter"/>
                <a:ea typeface="Inter"/>
                <a:cs typeface="Inter"/>
                <a:sym typeface="Inter"/>
              </a:rPr>
              <a:t>293k</a:t>
            </a:r>
            <a:endParaRPr sz="900">
              <a:solidFill>
                <a:schemeClr val="dk2"/>
              </a:solidFill>
              <a:latin typeface="Inter"/>
              <a:ea typeface="Inter"/>
              <a:cs typeface="Inter"/>
              <a:sym typeface="Inter"/>
            </a:endParaRPr>
          </a:p>
        </p:txBody>
      </p:sp>
      <p:sp>
        <p:nvSpPr>
          <p:cNvPr id="378" name="Google Shape;378;p45"/>
          <p:cNvSpPr txBox="1"/>
          <p:nvPr/>
        </p:nvSpPr>
        <p:spPr>
          <a:xfrm>
            <a:off x="5084275" y="3751500"/>
            <a:ext cx="29322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Times New Roman"/>
                <a:ea typeface="Times New Roman"/>
                <a:cs typeface="Times New Roman"/>
                <a:sym typeface="Times New Roman"/>
              </a:rPr>
              <a:t>Meilleurs Agents overall conversion: 72.09%</a:t>
            </a:r>
            <a:endParaRPr sz="1100">
              <a:latin typeface="Times New Roman"/>
              <a:ea typeface="Times New Roman"/>
              <a:cs typeface="Times New Roman"/>
              <a:sym typeface="Times New Roman"/>
            </a:endParaRPr>
          </a:p>
          <a:p>
            <a:pPr indent="0" lvl="0" marL="0" rtl="0" algn="l">
              <a:spcBef>
                <a:spcPts val="0"/>
              </a:spcBef>
              <a:spcAft>
                <a:spcPts val="0"/>
              </a:spcAft>
              <a:buNone/>
            </a:pPr>
            <a:r>
              <a:rPr lang="en" sz="1100">
                <a:latin typeface="Times New Roman"/>
                <a:ea typeface="Times New Roman"/>
                <a:cs typeface="Times New Roman"/>
                <a:sym typeface="Times New Roman"/>
              </a:rPr>
              <a:t>Significant drop off at Step 2 and Success Page.</a:t>
            </a:r>
            <a:endParaRPr sz="1200">
              <a:solidFill>
                <a:schemeClr val="dk2"/>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82" name="Shape 382"/>
        <p:cNvGrpSpPr/>
        <p:nvPr/>
      </p:nvGrpSpPr>
      <p:grpSpPr>
        <a:xfrm>
          <a:off x="0" y="0"/>
          <a:ext cx="0" cy="0"/>
          <a:chOff x="0" y="0"/>
          <a:chExt cx="0" cy="0"/>
        </a:xfrm>
      </p:grpSpPr>
      <p:sp>
        <p:nvSpPr>
          <p:cNvPr id="383" name="Google Shape;383;p46"/>
          <p:cNvSpPr txBox="1"/>
          <p:nvPr>
            <p:ph type="title"/>
          </p:nvPr>
        </p:nvSpPr>
        <p:spPr>
          <a:xfrm>
            <a:off x="440625" y="59225"/>
            <a:ext cx="7625100" cy="30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80000"/>
                </a:solidFill>
              </a:rPr>
              <a:t>Funnel Analysis</a:t>
            </a:r>
            <a:endParaRPr sz="1100">
              <a:solidFill>
                <a:srgbClr val="980000"/>
              </a:solidFill>
            </a:endParaRPr>
          </a:p>
        </p:txBody>
      </p:sp>
      <p:sp>
        <p:nvSpPr>
          <p:cNvPr id="384" name="Google Shape;384;p46"/>
          <p:cNvSpPr txBox="1"/>
          <p:nvPr>
            <p:ph idx="2" type="title"/>
          </p:nvPr>
        </p:nvSpPr>
        <p:spPr>
          <a:xfrm>
            <a:off x="344825" y="834250"/>
            <a:ext cx="6289500" cy="3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
        <p:nvSpPr>
          <p:cNvPr id="385" name="Google Shape;385;p46"/>
          <p:cNvSpPr txBox="1"/>
          <p:nvPr/>
        </p:nvSpPr>
        <p:spPr>
          <a:xfrm>
            <a:off x="344825" y="3712000"/>
            <a:ext cx="8352000" cy="8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3D00D3"/>
              </a:solidFill>
              <a:latin typeface="Times New Roman"/>
              <a:ea typeface="Times New Roman"/>
              <a:cs typeface="Times New Roman"/>
              <a:sym typeface="Times New Roman"/>
            </a:endParaRPr>
          </a:p>
        </p:txBody>
      </p:sp>
      <p:pic>
        <p:nvPicPr>
          <p:cNvPr id="386" name="Google Shape;386;p46"/>
          <p:cNvPicPr preferRelativeResize="0"/>
          <p:nvPr/>
        </p:nvPicPr>
        <p:blipFill>
          <a:blip r:embed="rId3">
            <a:alphaModFix/>
          </a:blip>
          <a:stretch>
            <a:fillRect/>
          </a:stretch>
        </p:blipFill>
        <p:spPr>
          <a:xfrm>
            <a:off x="606438" y="296175"/>
            <a:ext cx="7828773" cy="3672499"/>
          </a:xfrm>
          <a:prstGeom prst="rect">
            <a:avLst/>
          </a:prstGeom>
          <a:noFill/>
          <a:ln>
            <a:noFill/>
          </a:ln>
        </p:spPr>
      </p:pic>
      <p:sp>
        <p:nvSpPr>
          <p:cNvPr id="387" name="Google Shape;387;p46"/>
          <p:cNvSpPr txBox="1"/>
          <p:nvPr/>
        </p:nvSpPr>
        <p:spPr>
          <a:xfrm>
            <a:off x="606450" y="3968675"/>
            <a:ext cx="8292900" cy="8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Times New Roman"/>
                <a:ea typeface="Times New Roman"/>
                <a:cs typeface="Times New Roman"/>
                <a:sym typeface="Times New Roman"/>
              </a:rPr>
              <a:t>Conversion rate Step 2 for both flat and house is around 33%. We can improve this by experimenting different variations of the webpage for example having more options like villa, duplex etc for property type. </a:t>
            </a:r>
            <a:endParaRPr sz="11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rPr lang="en" sz="1100">
                <a:solidFill>
                  <a:schemeClr val="dk2"/>
                </a:solidFill>
                <a:latin typeface="Times New Roman"/>
                <a:ea typeface="Times New Roman"/>
                <a:cs typeface="Times New Roman"/>
                <a:sym typeface="Times New Roman"/>
              </a:rPr>
              <a:t>Step 17 and Step 19 has low conversion, we can improve this by A/B testing the content and design of Update Funnel pages. </a:t>
            </a:r>
            <a:endParaRPr sz="1100">
              <a:solidFill>
                <a:schemeClr val="dk2"/>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91" name="Shape 391"/>
        <p:cNvGrpSpPr/>
        <p:nvPr/>
      </p:nvGrpSpPr>
      <p:grpSpPr>
        <a:xfrm>
          <a:off x="0" y="0"/>
          <a:ext cx="0" cy="0"/>
          <a:chOff x="0" y="0"/>
          <a:chExt cx="0" cy="0"/>
        </a:xfrm>
      </p:grpSpPr>
      <p:sp>
        <p:nvSpPr>
          <p:cNvPr id="392" name="Google Shape;392;p47"/>
          <p:cNvSpPr txBox="1"/>
          <p:nvPr>
            <p:ph type="title"/>
          </p:nvPr>
        </p:nvSpPr>
        <p:spPr>
          <a:xfrm>
            <a:off x="608450" y="454125"/>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 3. </a:t>
            </a:r>
            <a:r>
              <a:rPr lang="en" sz="1900">
                <a:solidFill>
                  <a:srgbClr val="980000"/>
                </a:solidFill>
              </a:rPr>
              <a:t>A/B TESTING PLAN</a:t>
            </a:r>
            <a:endParaRPr sz="1900">
              <a:solidFill>
                <a:srgbClr val="980000"/>
              </a:solidFill>
            </a:endParaRPr>
          </a:p>
        </p:txBody>
      </p:sp>
      <p:sp>
        <p:nvSpPr>
          <p:cNvPr id="393" name="Google Shape;393;p47"/>
          <p:cNvSpPr txBox="1"/>
          <p:nvPr>
            <p:ph idx="2" type="title"/>
          </p:nvPr>
        </p:nvSpPr>
        <p:spPr>
          <a:xfrm>
            <a:off x="312275" y="1046450"/>
            <a:ext cx="5621100" cy="338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chemeClr val="dk1"/>
                </a:solidFill>
                <a:latin typeface="Times New Roman"/>
                <a:ea typeface="Times New Roman"/>
                <a:cs typeface="Times New Roman"/>
                <a:sym typeface="Times New Roman"/>
              </a:rPr>
              <a:t>Goal-1</a:t>
            </a:r>
            <a:r>
              <a:rPr lang="en" sz="1400">
                <a:solidFill>
                  <a:schemeClr val="dk1"/>
                </a:solidFill>
                <a:latin typeface="Times New Roman"/>
                <a:ea typeface="Times New Roman"/>
                <a:cs typeface="Times New Roman"/>
                <a:sym typeface="Times New Roman"/>
              </a:rPr>
              <a:t>: To increase conversion in step2</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351C75"/>
              </a:buClr>
              <a:buSzPts val="1400"/>
              <a:buFont typeface="Arial"/>
              <a:buChar char="●"/>
            </a:pPr>
            <a:r>
              <a:rPr b="1" lang="en" sz="1400">
                <a:solidFill>
                  <a:schemeClr val="dk1"/>
                </a:solidFill>
                <a:latin typeface="Times New Roman"/>
                <a:ea typeface="Times New Roman"/>
                <a:cs typeface="Times New Roman"/>
                <a:sym typeface="Times New Roman"/>
              </a:rPr>
              <a:t>Hypothesis</a:t>
            </a:r>
            <a:r>
              <a:rPr lang="en" sz="1400">
                <a:solidFill>
                  <a:srgbClr val="351C75"/>
                </a:solidFill>
                <a:latin typeface="Times New Roman"/>
                <a:ea typeface="Times New Roman"/>
                <a:cs typeface="Times New Roman"/>
                <a:sym typeface="Times New Roman"/>
              </a:rPr>
              <a:t>: </a:t>
            </a:r>
            <a:r>
              <a:rPr lang="en" sz="1400">
                <a:solidFill>
                  <a:srgbClr val="000000"/>
                </a:solidFill>
                <a:latin typeface="Times New Roman"/>
                <a:ea typeface="Times New Roman"/>
                <a:cs typeface="Times New Roman"/>
                <a:sym typeface="Times New Roman"/>
              </a:rPr>
              <a:t>Changing the design of the 2nd step page by giving users more options for choosing property type will increase the no.of users to complete the 2nd Step.</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351C75"/>
              </a:buClr>
              <a:buSzPts val="1400"/>
              <a:buFont typeface="Arial"/>
              <a:buChar char="●"/>
            </a:pPr>
            <a:r>
              <a:rPr b="1" lang="en" sz="1400">
                <a:solidFill>
                  <a:schemeClr val="dk1"/>
                </a:solidFill>
                <a:latin typeface="Times New Roman"/>
                <a:ea typeface="Times New Roman"/>
                <a:cs typeface="Times New Roman"/>
                <a:sym typeface="Times New Roman"/>
              </a:rPr>
              <a:t>Control group: </a:t>
            </a:r>
            <a:r>
              <a:rPr lang="en" sz="1400">
                <a:solidFill>
                  <a:srgbClr val="16002E"/>
                </a:solidFill>
                <a:latin typeface="Times New Roman"/>
                <a:ea typeface="Times New Roman"/>
                <a:cs typeface="Times New Roman"/>
                <a:sym typeface="Times New Roman"/>
              </a:rPr>
              <a:t>Step2 Page with only 2 property options - house and flat.</a:t>
            </a:r>
            <a:endParaRPr sz="1400">
              <a:solidFill>
                <a:srgbClr val="16002E"/>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351C75"/>
              </a:buClr>
              <a:buSzPts val="1400"/>
              <a:buFont typeface="Arial"/>
              <a:buChar char="●"/>
            </a:pPr>
            <a:r>
              <a:rPr b="1" lang="en" sz="1400">
                <a:solidFill>
                  <a:schemeClr val="dk1"/>
                </a:solidFill>
                <a:latin typeface="Times New Roman"/>
                <a:ea typeface="Times New Roman"/>
                <a:cs typeface="Times New Roman"/>
                <a:sym typeface="Times New Roman"/>
              </a:rPr>
              <a:t>Treatment group</a:t>
            </a:r>
            <a:r>
              <a:rPr lang="en" sz="1400">
                <a:solidFill>
                  <a:schemeClr val="dk1"/>
                </a:solidFill>
                <a:latin typeface="Times New Roman"/>
                <a:ea typeface="Times New Roman"/>
                <a:cs typeface="Times New Roman"/>
                <a:sym typeface="Times New Roman"/>
              </a:rPr>
              <a:t>:</a:t>
            </a:r>
            <a:r>
              <a:rPr lang="en" sz="1400">
                <a:solidFill>
                  <a:srgbClr val="351C75"/>
                </a:solidFill>
                <a:latin typeface="Times New Roman"/>
                <a:ea typeface="Times New Roman"/>
                <a:cs typeface="Times New Roman"/>
                <a:sym typeface="Times New Roman"/>
              </a:rPr>
              <a:t> </a:t>
            </a:r>
            <a:r>
              <a:rPr lang="en" sz="1400">
                <a:solidFill>
                  <a:schemeClr val="dk2"/>
                </a:solidFill>
                <a:latin typeface="Times New Roman"/>
                <a:ea typeface="Times New Roman"/>
                <a:cs typeface="Times New Roman"/>
                <a:sym typeface="Times New Roman"/>
              </a:rPr>
              <a:t>Step2 page design with additional property types (e.g.,Apartment, Duplex, Villa) and visually enhanced icons.</a:t>
            </a:r>
            <a:endParaRPr sz="1400">
              <a:solidFill>
                <a:schemeClr val="dk2"/>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351C75"/>
              </a:buClr>
              <a:buSzPts val="1400"/>
              <a:buFont typeface="Times New Roman"/>
              <a:buChar char="●"/>
            </a:pPr>
            <a:r>
              <a:rPr b="1" lang="en" sz="1400">
                <a:solidFill>
                  <a:schemeClr val="dk1"/>
                </a:solidFill>
                <a:latin typeface="Times New Roman"/>
                <a:ea typeface="Times New Roman"/>
                <a:cs typeface="Times New Roman"/>
                <a:sym typeface="Times New Roman"/>
              </a:rPr>
              <a:t>Success metrics</a:t>
            </a:r>
            <a:r>
              <a:rPr lang="en" sz="1400">
                <a:solidFill>
                  <a:schemeClr val="dk1"/>
                </a:solidFill>
                <a:latin typeface="Times New Roman"/>
                <a:ea typeface="Times New Roman"/>
                <a:cs typeface="Times New Roman"/>
                <a:sym typeface="Times New Roman"/>
              </a:rPr>
              <a:t>:</a:t>
            </a:r>
            <a:r>
              <a:rPr lang="en" sz="1400">
                <a:solidFill>
                  <a:srgbClr val="351C75"/>
                </a:solidFill>
                <a:latin typeface="Times New Roman"/>
                <a:ea typeface="Times New Roman"/>
                <a:cs typeface="Times New Roman"/>
                <a:sym typeface="Times New Roman"/>
              </a:rPr>
              <a:t> </a:t>
            </a:r>
            <a:r>
              <a:rPr lang="en" sz="1400">
                <a:solidFill>
                  <a:schemeClr val="dk2"/>
                </a:solidFill>
                <a:latin typeface="Times New Roman"/>
                <a:ea typeface="Times New Roman"/>
                <a:cs typeface="Times New Roman"/>
                <a:sym typeface="Times New Roman"/>
              </a:rPr>
              <a:t>Conversion Rate at Step2.</a:t>
            </a:r>
            <a:endParaRPr sz="1400">
              <a:solidFill>
                <a:schemeClr val="dk2"/>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351C75"/>
              </a:buClr>
              <a:buSzPts val="1400"/>
              <a:buFont typeface="Arial"/>
              <a:buChar char="●"/>
            </a:pPr>
            <a:r>
              <a:rPr lang="en" sz="1400">
                <a:solidFill>
                  <a:schemeClr val="dk1"/>
                </a:solidFill>
                <a:latin typeface="Times New Roman"/>
                <a:ea typeface="Times New Roman"/>
                <a:cs typeface="Times New Roman"/>
                <a:sym typeface="Times New Roman"/>
              </a:rPr>
              <a:t>T</a:t>
            </a:r>
            <a:r>
              <a:rPr b="1" lang="en" sz="1400">
                <a:solidFill>
                  <a:schemeClr val="dk1"/>
                </a:solidFill>
                <a:latin typeface="Times New Roman"/>
                <a:ea typeface="Times New Roman"/>
                <a:cs typeface="Times New Roman"/>
                <a:sym typeface="Times New Roman"/>
              </a:rPr>
              <a:t>racking metrics: </a:t>
            </a:r>
            <a:r>
              <a:rPr lang="en" sz="1400">
                <a:solidFill>
                  <a:schemeClr val="dk2"/>
                </a:solidFill>
                <a:latin typeface="Times New Roman"/>
                <a:ea typeface="Times New Roman"/>
                <a:cs typeface="Times New Roman"/>
                <a:sym typeface="Times New Roman"/>
              </a:rPr>
              <a:t>Conversion rate, Drop off Rate, No.of users at step2.</a:t>
            </a:r>
            <a:endParaRPr sz="1100">
              <a:solidFill>
                <a:schemeClr val="dk2"/>
              </a:solidFill>
              <a:latin typeface="Arial"/>
              <a:ea typeface="Arial"/>
              <a:cs typeface="Arial"/>
              <a:sym typeface="Arial"/>
            </a:endParaRPr>
          </a:p>
        </p:txBody>
      </p:sp>
      <p:pic>
        <p:nvPicPr>
          <p:cNvPr id="394" name="Google Shape;394;p47"/>
          <p:cNvPicPr preferRelativeResize="0"/>
          <p:nvPr/>
        </p:nvPicPr>
        <p:blipFill>
          <a:blip r:embed="rId3">
            <a:alphaModFix/>
          </a:blip>
          <a:stretch>
            <a:fillRect/>
          </a:stretch>
        </p:blipFill>
        <p:spPr>
          <a:xfrm>
            <a:off x="5833425" y="1356975"/>
            <a:ext cx="3310575" cy="2078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98" name="Shape 398"/>
        <p:cNvGrpSpPr/>
        <p:nvPr/>
      </p:nvGrpSpPr>
      <p:grpSpPr>
        <a:xfrm>
          <a:off x="0" y="0"/>
          <a:ext cx="0" cy="0"/>
          <a:chOff x="0" y="0"/>
          <a:chExt cx="0" cy="0"/>
        </a:xfrm>
      </p:grpSpPr>
      <p:sp>
        <p:nvSpPr>
          <p:cNvPr id="399" name="Google Shape;399;p48"/>
          <p:cNvSpPr txBox="1"/>
          <p:nvPr>
            <p:ph type="title"/>
          </p:nvPr>
        </p:nvSpPr>
        <p:spPr>
          <a:xfrm>
            <a:off x="608450" y="454125"/>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 A/B TESTING PLAN</a:t>
            </a:r>
            <a:endParaRPr sz="1900">
              <a:solidFill>
                <a:srgbClr val="980000"/>
              </a:solidFill>
            </a:endParaRPr>
          </a:p>
        </p:txBody>
      </p:sp>
      <p:sp>
        <p:nvSpPr>
          <p:cNvPr id="400" name="Google Shape;400;p48"/>
          <p:cNvSpPr txBox="1"/>
          <p:nvPr>
            <p:ph idx="2" type="title"/>
          </p:nvPr>
        </p:nvSpPr>
        <p:spPr>
          <a:xfrm>
            <a:off x="312275" y="1046450"/>
            <a:ext cx="5621100" cy="33864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400">
                <a:solidFill>
                  <a:schemeClr val="dk1"/>
                </a:solidFill>
                <a:latin typeface="Times New Roman"/>
                <a:ea typeface="Times New Roman"/>
                <a:cs typeface="Times New Roman"/>
                <a:sym typeface="Times New Roman"/>
              </a:rPr>
              <a:t>Goal 2</a:t>
            </a:r>
            <a:r>
              <a:rPr lang="en" sz="1400">
                <a:solidFill>
                  <a:srgbClr val="000000"/>
                </a:solidFill>
                <a:latin typeface="Times New Roman"/>
                <a:ea typeface="Times New Roman"/>
                <a:cs typeface="Times New Roman"/>
                <a:sym typeface="Times New Roman"/>
              </a:rPr>
              <a:t>: </a:t>
            </a:r>
            <a:r>
              <a:rPr lang="en" sz="1400">
                <a:solidFill>
                  <a:schemeClr val="dk1"/>
                </a:solidFill>
                <a:latin typeface="Times New Roman"/>
                <a:ea typeface="Times New Roman"/>
                <a:cs typeface="Times New Roman"/>
                <a:sym typeface="Times New Roman"/>
              </a:rPr>
              <a:t>Increase conversions through update funnel</a:t>
            </a: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rgbClr val="000000"/>
              </a:buClr>
              <a:buSzPts val="1400"/>
              <a:buFont typeface="Arial"/>
              <a:buChar char="●"/>
            </a:pPr>
            <a:r>
              <a:rPr b="1" lang="en" sz="1400">
                <a:solidFill>
                  <a:schemeClr val="dk1"/>
                </a:solidFill>
                <a:latin typeface="Times New Roman"/>
                <a:ea typeface="Times New Roman"/>
                <a:cs typeface="Times New Roman"/>
                <a:sym typeface="Times New Roman"/>
              </a:rPr>
              <a:t>Hypothesis</a:t>
            </a:r>
            <a:r>
              <a:rPr lang="en" sz="1400">
                <a:solidFill>
                  <a:srgbClr val="000000"/>
                </a:solidFill>
                <a:latin typeface="Times New Roman"/>
                <a:ea typeface="Times New Roman"/>
                <a:cs typeface="Times New Roman"/>
                <a:sym typeface="Times New Roman"/>
              </a:rPr>
              <a:t>: Optimized email design improves CTRs and funnel completions.</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b="1" lang="en" sz="1400">
                <a:solidFill>
                  <a:schemeClr val="dk1"/>
                </a:solidFill>
                <a:latin typeface="Times New Roman"/>
                <a:ea typeface="Times New Roman"/>
                <a:cs typeface="Times New Roman"/>
                <a:sym typeface="Times New Roman"/>
              </a:rPr>
              <a:t>Control group</a:t>
            </a:r>
            <a:r>
              <a:rPr lang="en" sz="1400">
                <a:solidFill>
                  <a:srgbClr val="000000"/>
                </a:solidFill>
                <a:latin typeface="Times New Roman"/>
                <a:ea typeface="Times New Roman"/>
                <a:cs typeface="Times New Roman"/>
                <a:sym typeface="Times New Roman"/>
              </a:rPr>
              <a:t>: Current email design.</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b="1" lang="en" sz="1400">
                <a:solidFill>
                  <a:schemeClr val="dk1"/>
                </a:solidFill>
                <a:latin typeface="Times New Roman"/>
                <a:ea typeface="Times New Roman"/>
                <a:cs typeface="Times New Roman"/>
                <a:sym typeface="Times New Roman"/>
              </a:rPr>
              <a:t>Treatment group</a:t>
            </a:r>
            <a:r>
              <a:rPr lang="en" sz="1400">
                <a:solidFill>
                  <a:srgbClr val="000000"/>
                </a:solidFill>
                <a:latin typeface="Times New Roman"/>
                <a:ea typeface="Times New Roman"/>
                <a:cs typeface="Times New Roman"/>
                <a:sym typeface="Times New Roman"/>
              </a:rPr>
              <a:t>: Redesigned email with enhanced visuals and optimized CTAs.</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chemeClr val="dk1"/>
                </a:solidFill>
                <a:latin typeface="Times New Roman"/>
                <a:ea typeface="Times New Roman"/>
                <a:cs typeface="Times New Roman"/>
                <a:sym typeface="Times New Roman"/>
              </a:rPr>
              <a:t>Success Metrics</a:t>
            </a:r>
            <a:r>
              <a:rPr lang="en" sz="1400">
                <a:solidFill>
                  <a:srgbClr val="000000"/>
                </a:solidFill>
                <a:latin typeface="Times New Roman"/>
                <a:ea typeface="Times New Roman"/>
                <a:cs typeface="Times New Roman"/>
                <a:sym typeface="Times New Roman"/>
              </a:rPr>
              <a:t>: CTR and Conversion Rate for Update Funnel.</a:t>
            </a:r>
            <a:endParaRPr sz="85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Times New Roman"/>
              <a:buChar char="●"/>
            </a:pPr>
            <a:r>
              <a:rPr b="1" lang="en" sz="1400">
                <a:solidFill>
                  <a:schemeClr val="dk1"/>
                </a:solidFill>
                <a:latin typeface="Times New Roman"/>
                <a:ea typeface="Times New Roman"/>
                <a:cs typeface="Times New Roman"/>
                <a:sym typeface="Times New Roman"/>
              </a:rPr>
              <a:t>Tracking metrics</a:t>
            </a:r>
            <a:r>
              <a:rPr lang="en" sz="1400">
                <a:solidFill>
                  <a:srgbClr val="000000"/>
                </a:solidFill>
                <a:latin typeface="Times New Roman"/>
                <a:ea typeface="Times New Roman"/>
                <a:cs typeface="Times New Roman"/>
                <a:sym typeface="Times New Roman"/>
              </a:rPr>
              <a:t>: i) CTR, ii)Drop off Rate iii)Email Open Rate</a:t>
            </a:r>
            <a:endParaRPr sz="14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401" name="Google Shape;401;p48"/>
          <p:cNvPicPr preferRelativeResize="0"/>
          <p:nvPr/>
        </p:nvPicPr>
        <p:blipFill>
          <a:blip r:embed="rId3">
            <a:alphaModFix/>
          </a:blip>
          <a:stretch>
            <a:fillRect/>
          </a:stretch>
        </p:blipFill>
        <p:spPr>
          <a:xfrm>
            <a:off x="5833425" y="409225"/>
            <a:ext cx="3310575" cy="2078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05" name="Shape 405"/>
        <p:cNvGrpSpPr/>
        <p:nvPr/>
      </p:nvGrpSpPr>
      <p:grpSpPr>
        <a:xfrm>
          <a:off x="0" y="0"/>
          <a:ext cx="0" cy="0"/>
          <a:chOff x="0" y="0"/>
          <a:chExt cx="0" cy="0"/>
        </a:xfrm>
      </p:grpSpPr>
      <p:sp>
        <p:nvSpPr>
          <p:cNvPr id="406" name="Google Shape;406;p49"/>
          <p:cNvSpPr txBox="1"/>
          <p:nvPr>
            <p:ph type="title"/>
          </p:nvPr>
        </p:nvSpPr>
        <p:spPr>
          <a:xfrm>
            <a:off x="608450" y="454125"/>
            <a:ext cx="7625100" cy="4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80000"/>
                </a:solidFill>
              </a:rPr>
              <a:t> 4. </a:t>
            </a:r>
            <a:r>
              <a:rPr lang="en" sz="1700">
                <a:solidFill>
                  <a:srgbClr val="980000"/>
                </a:solidFill>
              </a:rPr>
              <a:t>TRACKING IMPLEMENTATION</a:t>
            </a:r>
            <a:endParaRPr sz="1700">
              <a:solidFill>
                <a:srgbClr val="980000"/>
              </a:solidFill>
            </a:endParaRPr>
          </a:p>
        </p:txBody>
      </p:sp>
      <p:sp>
        <p:nvSpPr>
          <p:cNvPr id="407" name="Google Shape;407;p49"/>
          <p:cNvSpPr txBox="1"/>
          <p:nvPr>
            <p:ph idx="2" type="title"/>
          </p:nvPr>
        </p:nvSpPr>
        <p:spPr>
          <a:xfrm>
            <a:off x="312275" y="878550"/>
            <a:ext cx="8355600" cy="33864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400">
                <a:solidFill>
                  <a:srgbClr val="000000"/>
                </a:solidFill>
                <a:latin typeface="Times New Roman"/>
                <a:ea typeface="Times New Roman"/>
                <a:cs typeface="Times New Roman"/>
                <a:sym typeface="Times New Roman"/>
              </a:rPr>
              <a:t>Steps to Ensure Accurate Tracking</a:t>
            </a:r>
            <a:r>
              <a:rPr lang="en" sz="1400">
                <a:solidFill>
                  <a:srgbClr val="000000"/>
                </a:solidFill>
                <a:latin typeface="Times New Roman"/>
                <a:ea typeface="Times New Roman"/>
                <a:cs typeface="Times New Roman"/>
                <a:sym typeface="Times New Roman"/>
              </a:rPr>
              <a:t>:</a:t>
            </a:r>
            <a:endParaRPr sz="1400">
              <a:solidFill>
                <a:srgbClr val="000000"/>
              </a:solidFill>
              <a:latin typeface="Times New Roman"/>
              <a:ea typeface="Times New Roman"/>
              <a:cs typeface="Times New Roman"/>
              <a:sym typeface="Times New Roman"/>
            </a:endParaRPr>
          </a:p>
          <a:p>
            <a:pPr indent="-311150" lvl="0" marL="457200" rtl="0" algn="l">
              <a:lnSpc>
                <a:spcPct val="115000"/>
              </a:lnSpc>
              <a:spcBef>
                <a:spcPts val="1200"/>
              </a:spcBef>
              <a:spcAft>
                <a:spcPts val="0"/>
              </a:spcAft>
              <a:buClr>
                <a:srgbClr val="000000"/>
              </a:buClr>
              <a:buSzPts val="1300"/>
              <a:buFont typeface="Times New Roman"/>
              <a:buAutoNum type="arabicPeriod"/>
            </a:pPr>
            <a:r>
              <a:rPr b="1" lang="en" sz="1300">
                <a:solidFill>
                  <a:srgbClr val="000000"/>
                </a:solidFill>
                <a:latin typeface="Times New Roman"/>
                <a:ea typeface="Times New Roman"/>
                <a:cs typeface="Times New Roman"/>
                <a:sym typeface="Times New Roman"/>
              </a:rPr>
              <a:t>List of tracking requirements</a:t>
            </a:r>
            <a:r>
              <a:rPr lang="en" sz="1300">
                <a:solidFill>
                  <a:srgbClr val="000000"/>
                </a:solidFill>
                <a:latin typeface="Times New Roman"/>
                <a:ea typeface="Times New Roman"/>
                <a:cs typeface="Times New Roman"/>
                <a:sym typeface="Times New Roman"/>
              </a:rPr>
              <a:t>: Capturing conversions, drop-offs, clicks, property type (Flat, House, etc.), user device (mobile vs. desktop), funnel (email vs. direct entry).</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AutoNum type="arabicPeriod"/>
            </a:pPr>
            <a:r>
              <a:rPr b="1" lang="en" sz="1300">
                <a:solidFill>
                  <a:srgbClr val="000000"/>
                </a:solidFill>
                <a:latin typeface="Times New Roman"/>
                <a:ea typeface="Times New Roman"/>
                <a:cs typeface="Times New Roman"/>
                <a:sym typeface="Times New Roman"/>
              </a:rPr>
              <a:t>Collaboration with Developers and Senior Analysts</a:t>
            </a:r>
            <a:r>
              <a:rPr lang="en" sz="1300">
                <a:solidFill>
                  <a:srgbClr val="000000"/>
                </a:solidFill>
                <a:latin typeface="Times New Roman"/>
                <a:ea typeface="Times New Roman"/>
                <a:cs typeface="Times New Roman"/>
                <a:sym typeface="Times New Roman"/>
              </a:rPr>
              <a:t>: Creating comprehensive tracking plan that outlines event names, triggers, and the data we need to capture.</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AutoNum type="arabicPeriod"/>
            </a:pPr>
            <a:r>
              <a:rPr b="1" lang="en" sz="1300">
                <a:solidFill>
                  <a:srgbClr val="000000"/>
                </a:solidFill>
                <a:latin typeface="Times New Roman"/>
                <a:ea typeface="Times New Roman"/>
                <a:cs typeface="Times New Roman"/>
                <a:sym typeface="Times New Roman"/>
              </a:rPr>
              <a:t>Collaborate with testing team: </a:t>
            </a:r>
            <a:r>
              <a:rPr lang="en" sz="1300">
                <a:solidFill>
                  <a:srgbClr val="000000"/>
                </a:solidFill>
                <a:latin typeface="Times New Roman"/>
                <a:ea typeface="Times New Roman"/>
                <a:cs typeface="Times New Roman"/>
                <a:sym typeface="Times New Roman"/>
              </a:rPr>
              <a:t>To verify if tracking is working accurately, events are firing correctly, data is recorded as expected.</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AutoNum type="arabicPeriod"/>
            </a:pPr>
            <a:r>
              <a:rPr b="1" lang="en" sz="1300">
                <a:solidFill>
                  <a:srgbClr val="000000"/>
                </a:solidFill>
                <a:latin typeface="Times New Roman"/>
                <a:ea typeface="Times New Roman"/>
                <a:cs typeface="Times New Roman"/>
                <a:sym typeface="Times New Roman"/>
              </a:rPr>
              <a:t>Monitor </a:t>
            </a:r>
            <a:r>
              <a:rPr lang="en" sz="1300">
                <a:solidFill>
                  <a:srgbClr val="000000"/>
                </a:solidFill>
                <a:latin typeface="Times New Roman"/>
                <a:ea typeface="Times New Roman"/>
                <a:cs typeface="Times New Roman"/>
                <a:sym typeface="Times New Roman"/>
              </a:rPr>
              <a:t>data after the tracking goes live, check for any missing values, ensuring session duration, clicks etc are captured.</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AutoNum type="arabicPeriod"/>
            </a:pPr>
            <a:r>
              <a:rPr lang="en" sz="1300">
                <a:solidFill>
                  <a:srgbClr val="000000"/>
                </a:solidFill>
                <a:latin typeface="Times New Roman"/>
                <a:ea typeface="Times New Roman"/>
                <a:cs typeface="Times New Roman"/>
                <a:sym typeface="Times New Roman"/>
              </a:rPr>
              <a:t>Perform </a:t>
            </a:r>
            <a:r>
              <a:rPr b="1" lang="en" sz="1300">
                <a:solidFill>
                  <a:srgbClr val="000000"/>
                </a:solidFill>
                <a:latin typeface="Times New Roman"/>
                <a:ea typeface="Times New Roman"/>
                <a:cs typeface="Times New Roman"/>
                <a:sym typeface="Times New Roman"/>
              </a:rPr>
              <a:t>cross validation </a:t>
            </a:r>
            <a:r>
              <a:rPr lang="en" sz="1300">
                <a:solidFill>
                  <a:srgbClr val="000000"/>
                </a:solidFill>
                <a:latin typeface="Times New Roman"/>
                <a:ea typeface="Times New Roman"/>
                <a:cs typeface="Times New Roman"/>
                <a:sym typeface="Times New Roman"/>
              </a:rPr>
              <a:t>of the data with system logs, internal database.</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AutoNum type="arabicPeriod"/>
            </a:pPr>
            <a:r>
              <a:rPr b="1" lang="en" sz="1300">
                <a:solidFill>
                  <a:srgbClr val="000000"/>
                </a:solidFill>
                <a:latin typeface="Times New Roman"/>
                <a:ea typeface="Times New Roman"/>
                <a:cs typeface="Times New Roman"/>
                <a:sym typeface="Times New Roman"/>
              </a:rPr>
              <a:t>Document the tracking process</a:t>
            </a:r>
            <a:r>
              <a:rPr lang="en" sz="1300">
                <a:solidFill>
                  <a:srgbClr val="000000"/>
                </a:solidFill>
                <a:latin typeface="Times New Roman"/>
                <a:ea typeface="Times New Roman"/>
                <a:cs typeface="Times New Roman"/>
                <a:sym typeface="Times New Roman"/>
              </a:rPr>
              <a:t>: Maintain documentation of the tracking procedure like steps/pages where events are tracked.</a:t>
            </a:r>
            <a:endParaRPr sz="13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sz="1900">
              <a:solidFill>
                <a:srgbClr val="000000"/>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600">
              <a:solidFill>
                <a:srgbClr val="3D00D3"/>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408" name="Google Shape;408;p49"/>
          <p:cNvPicPr preferRelativeResize="0"/>
          <p:nvPr/>
        </p:nvPicPr>
        <p:blipFill>
          <a:blip r:embed="rId3">
            <a:alphaModFix/>
          </a:blip>
          <a:stretch>
            <a:fillRect/>
          </a:stretch>
        </p:blipFill>
        <p:spPr>
          <a:xfrm>
            <a:off x="6571477" y="88850"/>
            <a:ext cx="2427374" cy="1860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